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oboto"/>
      <p:regular r:id="rId30"/>
      <p:bold r:id="rId31"/>
      <p:italic r:id="rId32"/>
      <p:boldItalic r:id="rId33"/>
    </p:embeddedFont>
    <p:embeddedFont>
      <p:font typeface="Pangolin"/>
      <p:regular r:id="rId34"/>
    </p:embeddedFont>
    <p:embeddedFont>
      <p:font typeface="Average"/>
      <p:regular r:id="rId35"/>
    </p:embeddedFont>
    <p:embeddedFont>
      <p:font typeface="Oswald"/>
      <p:regular r:id="rId36"/>
      <p:bold r:id="rId37"/>
    </p:embeddedFont>
    <p:embeddedFont>
      <p:font typeface="Roboto Mon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ono-italic.fntdata"/><Relationship Id="rId20" Type="http://schemas.openxmlformats.org/officeDocument/2006/relationships/slide" Target="slides/slide15.xml"/><Relationship Id="rId41" Type="http://schemas.openxmlformats.org/officeDocument/2006/relationships/font" Target="fonts/RobotoMono-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35" Type="http://schemas.openxmlformats.org/officeDocument/2006/relationships/font" Target="fonts/Average-regular.fntdata"/><Relationship Id="rId12" Type="http://schemas.openxmlformats.org/officeDocument/2006/relationships/slide" Target="slides/slide7.xml"/><Relationship Id="rId34" Type="http://schemas.openxmlformats.org/officeDocument/2006/relationships/font" Target="fonts/Pangolin-regular.fntdata"/><Relationship Id="rId15" Type="http://schemas.openxmlformats.org/officeDocument/2006/relationships/slide" Target="slides/slide10.xml"/><Relationship Id="rId37" Type="http://schemas.openxmlformats.org/officeDocument/2006/relationships/font" Target="fonts/Oswald-bold.fntdata"/><Relationship Id="rId14" Type="http://schemas.openxmlformats.org/officeDocument/2006/relationships/slide" Target="slides/slide9.xml"/><Relationship Id="rId36" Type="http://schemas.openxmlformats.org/officeDocument/2006/relationships/font" Target="fonts/Oswald-regular.fntdata"/><Relationship Id="rId17" Type="http://schemas.openxmlformats.org/officeDocument/2006/relationships/slide" Target="slides/slide12.xml"/><Relationship Id="rId39" Type="http://schemas.openxmlformats.org/officeDocument/2006/relationships/font" Target="fonts/RobotoMono-bold.fntdata"/><Relationship Id="rId16" Type="http://schemas.openxmlformats.org/officeDocument/2006/relationships/slide" Target="slides/slide11.xml"/><Relationship Id="rId38" Type="http://schemas.openxmlformats.org/officeDocument/2006/relationships/font" Target="fonts/RobotoMon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550d4784c5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550d4784c5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550d4784c5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550d4784c5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550d4784c5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550d4784c5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550d4784c5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550d4784c5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550d4784c5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550d4784c5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550d4784c5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550d4784c5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550d4784c5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550d4784c5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550d4784c5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550d4784c5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550d4784c5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550d4784c5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550d4784c5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550d4784c5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5512cc0660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5512cc0660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550d4784c5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550d4784c5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550d4784c5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550d4784c5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550d4784c5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550d4784c5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550e7e4be5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550e7e4be5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550d4784c5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550d4784c5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550d4784c5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550d4784c5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550d4784c5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550d4784c5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550e7e4be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550e7e4be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550e7e4be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550e7e4be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550e7e4be5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550e7e4be5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550e7e4be5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550e7e4be5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550d4784c5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550d4784c5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550d4784c5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550d4784c5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rgbClr val="134F5C"/>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9.jpg"/><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0.jpg"/><Relationship Id="rId4" Type="http://schemas.openxmlformats.org/officeDocument/2006/relationships/image" Target="../media/image27.jpg"/><Relationship Id="rId5" Type="http://schemas.openxmlformats.org/officeDocument/2006/relationships/image" Target="../media/image3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40.gif"/><Relationship Id="rId4" Type="http://schemas.openxmlformats.org/officeDocument/2006/relationships/image" Target="../media/image34.gif"/><Relationship Id="rId5" Type="http://schemas.openxmlformats.org/officeDocument/2006/relationships/image" Target="../media/image39.gif"/><Relationship Id="rId6" Type="http://schemas.openxmlformats.org/officeDocument/2006/relationships/image" Target="../media/image36.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5.png"/><Relationship Id="rId5"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8.png"/><Relationship Id="rId4" Type="http://schemas.openxmlformats.org/officeDocument/2006/relationships/image" Target="../media/image26.png"/><Relationship Id="rId5" Type="http://schemas.openxmlformats.org/officeDocument/2006/relationships/image" Target="../media/image28.png"/><Relationship Id="rId6"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5.jpg"/><Relationship Id="rId4" Type="http://schemas.openxmlformats.org/officeDocument/2006/relationships/image" Target="../media/image2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9.jpg"/><Relationship Id="rId4" Type="http://schemas.openxmlformats.org/officeDocument/2006/relationships/image" Target="../media/image22.jpg"/><Relationship Id="rId5"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title"/>
          </p:nvPr>
        </p:nvSpPr>
        <p:spPr>
          <a:xfrm>
            <a:off x="61200" y="302125"/>
            <a:ext cx="4453800" cy="2269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s" sz="2700">
                <a:latin typeface="Roboto Mono"/>
                <a:ea typeface="Roboto Mono"/>
                <a:cs typeface="Roboto Mono"/>
                <a:sym typeface="Roboto Mono"/>
              </a:rPr>
              <a:t>Humectabilidad del grafeno </a:t>
            </a:r>
            <a:r>
              <a:rPr b="1" lang="es" sz="2700">
                <a:latin typeface="Roboto Mono"/>
                <a:ea typeface="Roboto Mono"/>
                <a:cs typeface="Roboto Mono"/>
                <a:sym typeface="Roboto Mono"/>
              </a:rPr>
              <a:t>sobre diferentes sustratos (cobre, paladio y silicio).</a:t>
            </a:r>
            <a:endParaRPr b="1" sz="2700">
              <a:latin typeface="Roboto Mono"/>
              <a:ea typeface="Roboto Mono"/>
              <a:cs typeface="Roboto Mono"/>
              <a:sym typeface="Roboto Mono"/>
            </a:endParaRPr>
          </a:p>
        </p:txBody>
      </p:sp>
      <p:sp>
        <p:nvSpPr>
          <p:cNvPr id="60" name="Google Shape;60;p13"/>
          <p:cNvSpPr txBox="1"/>
          <p:nvPr>
            <p:ph idx="1" type="subTitle"/>
          </p:nvPr>
        </p:nvSpPr>
        <p:spPr>
          <a:xfrm>
            <a:off x="265500" y="2440275"/>
            <a:ext cx="4249500" cy="262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 sz="1400" u="sng">
                <a:latin typeface="Roboto Mono"/>
                <a:ea typeface="Roboto Mono"/>
                <a:cs typeface="Roboto Mono"/>
                <a:sym typeface="Roboto Mono"/>
              </a:rPr>
              <a:t>Alvarado Morán Óscar Anuar</a:t>
            </a:r>
            <a:endParaRPr sz="1400" u="sng">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rPr lang="es" sz="1400" u="sng">
                <a:latin typeface="Roboto Mono"/>
                <a:ea typeface="Roboto Mono"/>
                <a:cs typeface="Roboto Mono"/>
                <a:sym typeface="Roboto Mono"/>
              </a:rPr>
              <a:t>Monroy Mérida Diana Laura</a:t>
            </a:r>
            <a:endParaRPr sz="1400" u="sng">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rPr lang="es" sz="1400" u="sng">
                <a:latin typeface="Roboto Mono"/>
                <a:ea typeface="Roboto Mono"/>
                <a:cs typeface="Roboto Mono"/>
                <a:sym typeface="Roboto Mono"/>
              </a:rPr>
              <a:t>Dra. a cargo: Dra. Serkovic Loli Laura Natalia.</a:t>
            </a:r>
            <a:endParaRPr sz="1400" u="sng">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rPr lang="es" sz="1400">
                <a:latin typeface="Roboto Mono"/>
                <a:ea typeface="Roboto Mono"/>
                <a:cs typeface="Roboto Mono"/>
                <a:sym typeface="Roboto Mono"/>
              </a:rPr>
              <a:t>Universidad Nacional Autónoma de México</a:t>
            </a:r>
            <a:br>
              <a:rPr lang="es" sz="1400">
                <a:latin typeface="Roboto Mono"/>
                <a:ea typeface="Roboto Mono"/>
                <a:cs typeface="Roboto Mono"/>
                <a:sym typeface="Roboto Mono"/>
              </a:rPr>
            </a:br>
            <a:r>
              <a:rPr lang="es" sz="1400">
                <a:latin typeface="Roboto Mono"/>
                <a:ea typeface="Roboto Mono"/>
                <a:cs typeface="Roboto Mono"/>
                <a:sym typeface="Roboto Mono"/>
              </a:rPr>
              <a:t>Facultad de Ciencias, UNAM, 2019-2</a:t>
            </a:r>
            <a:endParaRPr sz="1400">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rPr lang="es" sz="1400">
                <a:latin typeface="Roboto Mono"/>
                <a:ea typeface="Roboto Mono"/>
                <a:cs typeface="Roboto Mono"/>
                <a:sym typeface="Roboto Mono"/>
              </a:rPr>
              <a:t>Laboratorio de Física Contemporánea II.</a:t>
            </a:r>
            <a:endParaRPr sz="1400">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rPr lang="es" sz="1400">
                <a:latin typeface="Roboto Mono"/>
                <a:ea typeface="Roboto Mono"/>
                <a:cs typeface="Roboto Mono"/>
                <a:sym typeface="Roboto Mono"/>
              </a:rPr>
              <a:t>Profesor: León Rossano Luis Manuel.</a:t>
            </a:r>
            <a:br>
              <a:rPr lang="es" sz="1400">
                <a:latin typeface="Roboto Mono"/>
                <a:ea typeface="Roboto Mono"/>
                <a:cs typeface="Roboto Mono"/>
                <a:sym typeface="Roboto Mono"/>
              </a:rPr>
            </a:br>
            <a:r>
              <a:rPr lang="es" sz="1400">
                <a:latin typeface="Roboto Mono"/>
                <a:ea typeface="Roboto Mono"/>
                <a:cs typeface="Roboto Mono"/>
                <a:sym typeface="Roboto Mono"/>
              </a:rPr>
              <a:t>Ayudante: Gaitán De los Ríos Karen Patricia.</a:t>
            </a:r>
            <a:br>
              <a:rPr lang="es" sz="1400" u="sng">
                <a:latin typeface="Roboto Mono"/>
                <a:ea typeface="Roboto Mono"/>
                <a:cs typeface="Roboto Mono"/>
                <a:sym typeface="Roboto Mono"/>
              </a:rPr>
            </a:br>
            <a:endParaRPr sz="1400" u="sng">
              <a:latin typeface="Roboto Mono"/>
              <a:ea typeface="Roboto Mono"/>
              <a:cs typeface="Roboto Mono"/>
              <a:sym typeface="Roboto Mono"/>
            </a:endParaRPr>
          </a:p>
          <a:p>
            <a:pPr indent="0" lvl="0" marL="0" rtl="0" algn="ctr">
              <a:spcBef>
                <a:spcPts val="0"/>
              </a:spcBef>
              <a:spcAft>
                <a:spcPts val="0"/>
              </a:spcAft>
              <a:buNone/>
            </a:pPr>
            <a:r>
              <a:t/>
            </a:r>
            <a:endParaRPr sz="1400">
              <a:latin typeface="Roboto Mono"/>
              <a:ea typeface="Roboto Mono"/>
              <a:cs typeface="Roboto Mono"/>
              <a:sym typeface="Roboto Mono"/>
            </a:endParaRPr>
          </a:p>
        </p:txBody>
      </p:sp>
      <p:pic>
        <p:nvPicPr>
          <p:cNvPr id="61" name="Google Shape;61;p13"/>
          <p:cNvPicPr preferRelativeResize="0"/>
          <p:nvPr/>
        </p:nvPicPr>
        <p:blipFill>
          <a:blip r:embed="rId3">
            <a:alphaModFix/>
          </a:blip>
          <a:stretch>
            <a:fillRect/>
          </a:stretch>
        </p:blipFill>
        <p:spPr>
          <a:xfrm>
            <a:off x="5000200" y="522450"/>
            <a:ext cx="3636224" cy="1912200"/>
          </a:xfrm>
          <a:prstGeom prst="rect">
            <a:avLst/>
          </a:prstGeom>
          <a:noFill/>
          <a:ln>
            <a:noFill/>
          </a:ln>
        </p:spPr>
      </p:pic>
      <p:pic>
        <p:nvPicPr>
          <p:cNvPr id="62" name="Google Shape;62;p13"/>
          <p:cNvPicPr preferRelativeResize="0"/>
          <p:nvPr/>
        </p:nvPicPr>
        <p:blipFill>
          <a:blip r:embed="rId4">
            <a:alphaModFix/>
          </a:blip>
          <a:stretch>
            <a:fillRect/>
          </a:stretch>
        </p:blipFill>
        <p:spPr>
          <a:xfrm>
            <a:off x="5000200" y="2845200"/>
            <a:ext cx="3636225" cy="1762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311700" y="189925"/>
            <a:ext cx="8520600" cy="8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4800">
                <a:solidFill>
                  <a:srgbClr val="FFFFFF"/>
                </a:solidFill>
                <a:latin typeface="Roboto"/>
                <a:ea typeface="Roboto"/>
                <a:cs typeface="Roboto"/>
                <a:sym typeface="Roboto"/>
              </a:rPr>
              <a:t>Desarrollo (CVD).</a:t>
            </a:r>
            <a:endParaRPr b="1" sz="4800">
              <a:solidFill>
                <a:srgbClr val="FFFFFF"/>
              </a:solidFill>
              <a:latin typeface="Roboto"/>
              <a:ea typeface="Roboto"/>
              <a:cs typeface="Roboto"/>
              <a:sym typeface="Roboto"/>
            </a:endParaRPr>
          </a:p>
          <a:p>
            <a:pPr indent="0" lvl="0" marL="0" rtl="0" algn="l">
              <a:spcBef>
                <a:spcPts val="0"/>
              </a:spcBef>
              <a:spcAft>
                <a:spcPts val="0"/>
              </a:spcAft>
              <a:buNone/>
            </a:pPr>
            <a:r>
              <a:t/>
            </a:r>
            <a:endParaRPr/>
          </a:p>
        </p:txBody>
      </p:sp>
      <p:pic>
        <p:nvPicPr>
          <p:cNvPr id="134" name="Google Shape;134;p22"/>
          <p:cNvPicPr preferRelativeResize="0"/>
          <p:nvPr/>
        </p:nvPicPr>
        <p:blipFill>
          <a:blip r:embed="rId3">
            <a:alphaModFix/>
          </a:blip>
          <a:stretch>
            <a:fillRect/>
          </a:stretch>
        </p:blipFill>
        <p:spPr>
          <a:xfrm>
            <a:off x="1787588" y="1074325"/>
            <a:ext cx="5568825" cy="3712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3"/>
          <p:cNvSpPr txBox="1"/>
          <p:nvPr>
            <p:ph type="title"/>
          </p:nvPr>
        </p:nvSpPr>
        <p:spPr>
          <a:xfrm>
            <a:off x="190850" y="189925"/>
            <a:ext cx="8520600" cy="8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4800">
                <a:solidFill>
                  <a:srgbClr val="FFFFFF"/>
                </a:solidFill>
                <a:latin typeface="Roboto Mono"/>
                <a:ea typeface="Roboto Mono"/>
                <a:cs typeface="Roboto Mono"/>
                <a:sym typeface="Roboto Mono"/>
              </a:rPr>
              <a:t>Desarrollo (CVD).</a:t>
            </a:r>
            <a:endParaRPr b="1" sz="4800">
              <a:solidFill>
                <a:srgbClr val="FFFFFF"/>
              </a:solidFill>
              <a:latin typeface="Roboto Mono"/>
              <a:ea typeface="Roboto Mono"/>
              <a:cs typeface="Roboto Mono"/>
              <a:sym typeface="Roboto Mono"/>
            </a:endParaRPr>
          </a:p>
          <a:p>
            <a:pPr indent="0" lvl="0" marL="0" rtl="0" algn="l">
              <a:spcBef>
                <a:spcPts val="0"/>
              </a:spcBef>
              <a:spcAft>
                <a:spcPts val="0"/>
              </a:spcAft>
              <a:buNone/>
            </a:pPr>
            <a:r>
              <a:t/>
            </a:r>
            <a:endParaRPr/>
          </a:p>
        </p:txBody>
      </p:sp>
      <p:pic>
        <p:nvPicPr>
          <p:cNvPr id="140" name="Google Shape;140;p23"/>
          <p:cNvPicPr preferRelativeResize="0"/>
          <p:nvPr/>
        </p:nvPicPr>
        <p:blipFill>
          <a:blip r:embed="rId3">
            <a:alphaModFix/>
          </a:blip>
          <a:stretch>
            <a:fillRect/>
          </a:stretch>
        </p:blipFill>
        <p:spPr>
          <a:xfrm>
            <a:off x="1742325" y="1074325"/>
            <a:ext cx="5659350" cy="3772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4"/>
          <p:cNvSpPr txBox="1"/>
          <p:nvPr>
            <p:ph type="title"/>
          </p:nvPr>
        </p:nvSpPr>
        <p:spPr>
          <a:xfrm>
            <a:off x="311700" y="189925"/>
            <a:ext cx="8520600" cy="8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4800">
                <a:solidFill>
                  <a:srgbClr val="FFFFFF"/>
                </a:solidFill>
                <a:latin typeface="Roboto"/>
                <a:ea typeface="Roboto"/>
                <a:cs typeface="Roboto"/>
                <a:sym typeface="Roboto"/>
              </a:rPr>
              <a:t>Desarrollo (Raman).</a:t>
            </a:r>
            <a:endParaRPr b="1" sz="4800">
              <a:solidFill>
                <a:srgbClr val="FFFFFF"/>
              </a:solidFill>
              <a:latin typeface="Roboto"/>
              <a:ea typeface="Roboto"/>
              <a:cs typeface="Roboto"/>
              <a:sym typeface="Roboto"/>
            </a:endParaRPr>
          </a:p>
          <a:p>
            <a:pPr indent="0" lvl="0" marL="0" rtl="0" algn="l">
              <a:spcBef>
                <a:spcPts val="0"/>
              </a:spcBef>
              <a:spcAft>
                <a:spcPts val="0"/>
              </a:spcAft>
              <a:buNone/>
            </a:pPr>
            <a:r>
              <a:t/>
            </a:r>
            <a:endParaRPr/>
          </a:p>
        </p:txBody>
      </p:sp>
      <p:pic>
        <p:nvPicPr>
          <p:cNvPr id="146" name="Google Shape;146;p24"/>
          <p:cNvPicPr preferRelativeResize="0"/>
          <p:nvPr/>
        </p:nvPicPr>
        <p:blipFill>
          <a:blip r:embed="rId3">
            <a:alphaModFix/>
          </a:blip>
          <a:stretch>
            <a:fillRect/>
          </a:stretch>
        </p:blipFill>
        <p:spPr>
          <a:xfrm>
            <a:off x="2876613" y="1074325"/>
            <a:ext cx="5646563" cy="3764375"/>
          </a:xfrm>
          <a:prstGeom prst="rect">
            <a:avLst/>
          </a:prstGeom>
          <a:noFill/>
          <a:ln>
            <a:noFill/>
          </a:ln>
        </p:spPr>
      </p:pic>
      <p:sp>
        <p:nvSpPr>
          <p:cNvPr id="147" name="Google Shape;147;p24"/>
          <p:cNvSpPr txBox="1"/>
          <p:nvPr/>
        </p:nvSpPr>
        <p:spPr>
          <a:xfrm>
            <a:off x="510250" y="1799250"/>
            <a:ext cx="2188500" cy="4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FFFFFF"/>
                </a:solidFill>
                <a:latin typeface="Roboto Mono"/>
                <a:ea typeface="Roboto Mono"/>
                <a:cs typeface="Roboto Mono"/>
                <a:sym typeface="Roboto Mono"/>
              </a:rPr>
              <a:t>Monocapa  -&gt;</a:t>
            </a:r>
            <a:endParaRPr sz="1800">
              <a:solidFill>
                <a:srgbClr val="FFFFFF"/>
              </a:solidFill>
              <a:latin typeface="Roboto Mono"/>
              <a:ea typeface="Roboto Mono"/>
              <a:cs typeface="Roboto Mono"/>
              <a:sym typeface="Roboto Mono"/>
            </a:endParaRPr>
          </a:p>
        </p:txBody>
      </p:sp>
      <p:sp>
        <p:nvSpPr>
          <p:cNvPr id="148" name="Google Shape;148;p24"/>
          <p:cNvSpPr txBox="1"/>
          <p:nvPr/>
        </p:nvSpPr>
        <p:spPr>
          <a:xfrm>
            <a:off x="590800" y="3173525"/>
            <a:ext cx="2107800" cy="97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FFFFFF"/>
                </a:solidFill>
                <a:latin typeface="Roboto Mono"/>
                <a:ea typeface="Roboto Mono"/>
                <a:cs typeface="Roboto Mono"/>
                <a:sym typeface="Roboto Mono"/>
              </a:rPr>
              <a:t>Grafeno</a:t>
            </a:r>
            <a:endParaRPr sz="1800">
              <a:solidFill>
                <a:srgbClr val="FFFFFF"/>
              </a:solidFill>
              <a:latin typeface="Roboto Mono"/>
              <a:ea typeface="Roboto Mono"/>
              <a:cs typeface="Roboto Mono"/>
              <a:sym typeface="Roboto Mono"/>
            </a:endParaRPr>
          </a:p>
          <a:p>
            <a:pPr indent="0" lvl="0" marL="0" rtl="0" algn="l">
              <a:spcBef>
                <a:spcPts val="0"/>
              </a:spcBef>
              <a:spcAft>
                <a:spcPts val="0"/>
              </a:spcAft>
              <a:buNone/>
            </a:pPr>
            <a:r>
              <a:rPr lang="es" sz="1800">
                <a:solidFill>
                  <a:srgbClr val="FFFFFF"/>
                </a:solidFill>
                <a:latin typeface="Roboto Mono"/>
                <a:ea typeface="Roboto Mono"/>
                <a:cs typeface="Roboto Mono"/>
                <a:sym typeface="Roboto Mono"/>
              </a:rPr>
              <a:t>Bernal   -&gt;</a:t>
            </a:r>
            <a:br>
              <a:rPr lang="es" sz="1800">
                <a:solidFill>
                  <a:srgbClr val="FFFFFF"/>
                </a:solidFill>
                <a:latin typeface="Roboto Mono"/>
                <a:ea typeface="Roboto Mono"/>
                <a:cs typeface="Roboto Mono"/>
                <a:sym typeface="Roboto Mono"/>
              </a:rPr>
            </a:br>
            <a:r>
              <a:rPr lang="es" sz="1800">
                <a:solidFill>
                  <a:srgbClr val="FFFFFF"/>
                </a:solidFill>
                <a:latin typeface="Roboto Mono"/>
                <a:ea typeface="Roboto Mono"/>
                <a:cs typeface="Roboto Mono"/>
                <a:sym typeface="Roboto Mono"/>
              </a:rPr>
              <a:t>Multicapa </a:t>
            </a:r>
            <a:endParaRPr sz="1800">
              <a:solidFill>
                <a:srgbClr val="FFFFFF"/>
              </a:solidFill>
              <a:latin typeface="Roboto Mono"/>
              <a:ea typeface="Roboto Mono"/>
              <a:cs typeface="Roboto Mono"/>
              <a:sym typeface="Roboto Mon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5"/>
          <p:cNvSpPr txBox="1"/>
          <p:nvPr>
            <p:ph type="title"/>
          </p:nvPr>
        </p:nvSpPr>
        <p:spPr>
          <a:xfrm>
            <a:off x="311700" y="189925"/>
            <a:ext cx="8520600" cy="8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4800">
                <a:solidFill>
                  <a:srgbClr val="FFFFFF"/>
                </a:solidFill>
                <a:latin typeface="Roboto"/>
                <a:ea typeface="Roboto"/>
                <a:cs typeface="Roboto"/>
                <a:sym typeface="Roboto"/>
              </a:rPr>
              <a:t>Desarrollo (microscopio).</a:t>
            </a:r>
            <a:endParaRPr b="1" sz="4800">
              <a:solidFill>
                <a:srgbClr val="FFFFFF"/>
              </a:solidFill>
              <a:latin typeface="Roboto"/>
              <a:ea typeface="Roboto"/>
              <a:cs typeface="Roboto"/>
              <a:sym typeface="Roboto"/>
            </a:endParaRPr>
          </a:p>
          <a:p>
            <a:pPr indent="0" lvl="0" marL="0" rtl="0" algn="l">
              <a:spcBef>
                <a:spcPts val="0"/>
              </a:spcBef>
              <a:spcAft>
                <a:spcPts val="0"/>
              </a:spcAft>
              <a:buNone/>
            </a:pPr>
            <a:r>
              <a:t/>
            </a:r>
            <a:endParaRPr/>
          </a:p>
        </p:txBody>
      </p:sp>
      <p:pic>
        <p:nvPicPr>
          <p:cNvPr id="154" name="Google Shape;154;p25"/>
          <p:cNvPicPr preferRelativeResize="0"/>
          <p:nvPr/>
        </p:nvPicPr>
        <p:blipFill>
          <a:blip r:embed="rId3">
            <a:alphaModFix/>
          </a:blip>
          <a:stretch>
            <a:fillRect/>
          </a:stretch>
        </p:blipFill>
        <p:spPr>
          <a:xfrm>
            <a:off x="2626013" y="1074325"/>
            <a:ext cx="3891984" cy="3916774"/>
          </a:xfrm>
          <a:prstGeom prst="rect">
            <a:avLst/>
          </a:prstGeom>
          <a:noFill/>
          <a:ln>
            <a:noFill/>
          </a:ln>
        </p:spPr>
      </p:pic>
      <p:sp>
        <p:nvSpPr>
          <p:cNvPr id="155" name="Google Shape;155;p25"/>
          <p:cNvSpPr txBox="1"/>
          <p:nvPr/>
        </p:nvSpPr>
        <p:spPr>
          <a:xfrm>
            <a:off x="917750" y="1524000"/>
            <a:ext cx="1490400" cy="7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500">
                <a:solidFill>
                  <a:srgbClr val="FFFFFF"/>
                </a:solidFill>
                <a:latin typeface="Roboto Mono"/>
                <a:ea typeface="Roboto Mono"/>
                <a:cs typeface="Roboto Mono"/>
                <a:sym typeface="Roboto Mono"/>
              </a:rPr>
              <a:t>Paladio sin</a:t>
            </a:r>
            <a:br>
              <a:rPr lang="es" sz="1500">
                <a:solidFill>
                  <a:srgbClr val="FFFFFF"/>
                </a:solidFill>
                <a:latin typeface="Roboto Mono"/>
                <a:ea typeface="Roboto Mono"/>
                <a:cs typeface="Roboto Mono"/>
                <a:sym typeface="Roboto Mono"/>
              </a:rPr>
            </a:br>
            <a:r>
              <a:rPr lang="es" sz="1500">
                <a:solidFill>
                  <a:srgbClr val="FFFFFF"/>
                </a:solidFill>
                <a:latin typeface="Roboto Mono"/>
                <a:ea typeface="Roboto Mono"/>
                <a:cs typeface="Roboto Mono"/>
                <a:sym typeface="Roboto Mono"/>
              </a:rPr>
              <a:t>grafeno  -&gt; </a:t>
            </a:r>
            <a:endParaRPr sz="1500">
              <a:solidFill>
                <a:srgbClr val="FFFFFF"/>
              </a:solidFill>
              <a:latin typeface="Roboto Mono"/>
              <a:ea typeface="Roboto Mono"/>
              <a:cs typeface="Roboto Mono"/>
              <a:sym typeface="Roboto Mono"/>
            </a:endParaRPr>
          </a:p>
        </p:txBody>
      </p:sp>
      <p:sp>
        <p:nvSpPr>
          <p:cNvPr id="156" name="Google Shape;156;p25"/>
          <p:cNvSpPr txBox="1"/>
          <p:nvPr/>
        </p:nvSpPr>
        <p:spPr>
          <a:xfrm>
            <a:off x="917750" y="3542800"/>
            <a:ext cx="1490400" cy="7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500">
                <a:solidFill>
                  <a:srgbClr val="FFFFFF"/>
                </a:solidFill>
                <a:latin typeface="Roboto Mono"/>
                <a:ea typeface="Roboto Mono"/>
                <a:cs typeface="Roboto Mono"/>
                <a:sym typeface="Roboto Mono"/>
              </a:rPr>
              <a:t>Cobre</a:t>
            </a:r>
            <a:r>
              <a:rPr lang="es" sz="1500">
                <a:solidFill>
                  <a:srgbClr val="FFFFFF"/>
                </a:solidFill>
                <a:latin typeface="Roboto Mono"/>
                <a:ea typeface="Roboto Mono"/>
                <a:cs typeface="Roboto Mono"/>
                <a:sym typeface="Roboto Mono"/>
              </a:rPr>
              <a:t> sin</a:t>
            </a:r>
            <a:br>
              <a:rPr lang="es" sz="1500">
                <a:solidFill>
                  <a:srgbClr val="FFFFFF"/>
                </a:solidFill>
                <a:latin typeface="Roboto Mono"/>
                <a:ea typeface="Roboto Mono"/>
                <a:cs typeface="Roboto Mono"/>
                <a:sym typeface="Roboto Mono"/>
              </a:rPr>
            </a:br>
            <a:r>
              <a:rPr lang="es" sz="1500">
                <a:solidFill>
                  <a:srgbClr val="FFFFFF"/>
                </a:solidFill>
                <a:latin typeface="Roboto Mono"/>
                <a:ea typeface="Roboto Mono"/>
                <a:cs typeface="Roboto Mono"/>
                <a:sym typeface="Roboto Mono"/>
              </a:rPr>
              <a:t>grafeno  -&gt;</a:t>
            </a:r>
            <a:endParaRPr sz="1500">
              <a:solidFill>
                <a:srgbClr val="FFFFFF"/>
              </a:solidFill>
              <a:latin typeface="Roboto Mono"/>
              <a:ea typeface="Roboto Mono"/>
              <a:cs typeface="Roboto Mono"/>
              <a:sym typeface="Roboto Mono"/>
            </a:endParaRPr>
          </a:p>
        </p:txBody>
      </p:sp>
      <p:sp>
        <p:nvSpPr>
          <p:cNvPr id="157" name="Google Shape;157;p25"/>
          <p:cNvSpPr txBox="1"/>
          <p:nvPr/>
        </p:nvSpPr>
        <p:spPr>
          <a:xfrm>
            <a:off x="6655925" y="1524000"/>
            <a:ext cx="1490400" cy="711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1500">
                <a:solidFill>
                  <a:srgbClr val="FFFFFF"/>
                </a:solidFill>
                <a:latin typeface="Roboto Mono"/>
                <a:ea typeface="Roboto Mono"/>
                <a:cs typeface="Roboto Mono"/>
                <a:sym typeface="Roboto Mono"/>
              </a:rPr>
              <a:t>Paladio con</a:t>
            </a:r>
            <a:br>
              <a:rPr lang="es" sz="1500">
                <a:solidFill>
                  <a:srgbClr val="FFFFFF"/>
                </a:solidFill>
                <a:latin typeface="Roboto Mono"/>
                <a:ea typeface="Roboto Mono"/>
                <a:cs typeface="Roboto Mono"/>
                <a:sym typeface="Roboto Mono"/>
              </a:rPr>
            </a:br>
            <a:r>
              <a:rPr lang="es" sz="1500">
                <a:solidFill>
                  <a:srgbClr val="FFFFFF"/>
                </a:solidFill>
                <a:latin typeface="Roboto Mono"/>
                <a:ea typeface="Roboto Mono"/>
                <a:cs typeface="Roboto Mono"/>
                <a:sym typeface="Roboto Mono"/>
              </a:rPr>
              <a:t>&lt;- grafeno  </a:t>
            </a:r>
            <a:endParaRPr sz="1500">
              <a:solidFill>
                <a:srgbClr val="FFFFFF"/>
              </a:solidFill>
              <a:latin typeface="Roboto Mono"/>
              <a:ea typeface="Roboto Mono"/>
              <a:cs typeface="Roboto Mono"/>
              <a:sym typeface="Roboto Mono"/>
            </a:endParaRPr>
          </a:p>
        </p:txBody>
      </p:sp>
      <p:sp>
        <p:nvSpPr>
          <p:cNvPr id="158" name="Google Shape;158;p25"/>
          <p:cNvSpPr txBox="1"/>
          <p:nvPr/>
        </p:nvSpPr>
        <p:spPr>
          <a:xfrm>
            <a:off x="6655925" y="3542800"/>
            <a:ext cx="1490400" cy="711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1500">
                <a:solidFill>
                  <a:srgbClr val="FFFFFF"/>
                </a:solidFill>
                <a:latin typeface="Roboto Mono"/>
                <a:ea typeface="Roboto Mono"/>
                <a:cs typeface="Roboto Mono"/>
                <a:sym typeface="Roboto Mono"/>
              </a:rPr>
              <a:t>Cobre</a:t>
            </a:r>
            <a:r>
              <a:rPr lang="es" sz="1500">
                <a:solidFill>
                  <a:srgbClr val="FFFFFF"/>
                </a:solidFill>
                <a:latin typeface="Roboto Mono"/>
                <a:ea typeface="Roboto Mono"/>
                <a:cs typeface="Roboto Mono"/>
                <a:sym typeface="Roboto Mono"/>
              </a:rPr>
              <a:t> con</a:t>
            </a:r>
            <a:br>
              <a:rPr lang="es" sz="1500">
                <a:solidFill>
                  <a:srgbClr val="FFFFFF"/>
                </a:solidFill>
                <a:latin typeface="Roboto Mono"/>
                <a:ea typeface="Roboto Mono"/>
                <a:cs typeface="Roboto Mono"/>
                <a:sym typeface="Roboto Mono"/>
              </a:rPr>
            </a:br>
            <a:r>
              <a:rPr lang="es" sz="1500">
                <a:solidFill>
                  <a:srgbClr val="FFFFFF"/>
                </a:solidFill>
                <a:latin typeface="Roboto Mono"/>
                <a:ea typeface="Roboto Mono"/>
                <a:cs typeface="Roboto Mono"/>
                <a:sym typeface="Roboto Mono"/>
              </a:rPr>
              <a:t>&lt;- grafeno  </a:t>
            </a:r>
            <a:endParaRPr sz="1500">
              <a:solidFill>
                <a:srgbClr val="FFFFFF"/>
              </a:solidFill>
              <a:latin typeface="Roboto Mono"/>
              <a:ea typeface="Roboto Mono"/>
              <a:cs typeface="Roboto Mono"/>
              <a:sym typeface="Roboto Mon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217700" y="367725"/>
            <a:ext cx="8520600" cy="8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4400">
                <a:solidFill>
                  <a:srgbClr val="FFFFFF"/>
                </a:solidFill>
                <a:latin typeface="Roboto Mono"/>
                <a:ea typeface="Roboto Mono"/>
                <a:cs typeface="Roboto Mono"/>
                <a:sym typeface="Roboto Mono"/>
              </a:rPr>
              <a:t>Desarrollo </a:t>
            </a:r>
            <a:r>
              <a:rPr b="1" lang="es" sz="2600">
                <a:solidFill>
                  <a:srgbClr val="FFFFFF"/>
                </a:solidFill>
                <a:latin typeface="Roboto Mono"/>
                <a:ea typeface="Roboto Mono"/>
                <a:cs typeface="Roboto Mono"/>
                <a:sym typeface="Roboto Mono"/>
              </a:rPr>
              <a:t>(cobre en microscopio).</a:t>
            </a:r>
            <a:endParaRPr b="1" sz="2600">
              <a:solidFill>
                <a:srgbClr val="FFFFFF"/>
              </a:solidFill>
              <a:latin typeface="Roboto Mono"/>
              <a:ea typeface="Roboto Mono"/>
              <a:cs typeface="Roboto Mono"/>
              <a:sym typeface="Roboto Mono"/>
            </a:endParaRPr>
          </a:p>
          <a:p>
            <a:pPr indent="0" lvl="0" marL="0" rtl="0" algn="l">
              <a:spcBef>
                <a:spcPts val="0"/>
              </a:spcBef>
              <a:spcAft>
                <a:spcPts val="0"/>
              </a:spcAft>
              <a:buNone/>
            </a:pPr>
            <a:r>
              <a:t/>
            </a:r>
            <a:endParaRPr/>
          </a:p>
        </p:txBody>
      </p:sp>
      <p:pic>
        <p:nvPicPr>
          <p:cNvPr id="164" name="Google Shape;164;p26"/>
          <p:cNvPicPr preferRelativeResize="0"/>
          <p:nvPr/>
        </p:nvPicPr>
        <p:blipFill>
          <a:blip r:embed="rId3">
            <a:alphaModFix/>
          </a:blip>
          <a:stretch>
            <a:fillRect/>
          </a:stretch>
        </p:blipFill>
        <p:spPr>
          <a:xfrm>
            <a:off x="311700" y="1624700"/>
            <a:ext cx="3864201" cy="2560750"/>
          </a:xfrm>
          <a:prstGeom prst="rect">
            <a:avLst/>
          </a:prstGeom>
          <a:noFill/>
          <a:ln>
            <a:noFill/>
          </a:ln>
        </p:spPr>
      </p:pic>
      <p:pic>
        <p:nvPicPr>
          <p:cNvPr id="165" name="Google Shape;165;p26"/>
          <p:cNvPicPr preferRelativeResize="0"/>
          <p:nvPr/>
        </p:nvPicPr>
        <p:blipFill>
          <a:blip r:embed="rId4">
            <a:alphaModFix/>
          </a:blip>
          <a:stretch>
            <a:fillRect/>
          </a:stretch>
        </p:blipFill>
        <p:spPr>
          <a:xfrm>
            <a:off x="4455050" y="1664848"/>
            <a:ext cx="4377243" cy="2480449"/>
          </a:xfrm>
          <a:prstGeom prst="rect">
            <a:avLst/>
          </a:prstGeom>
          <a:noFill/>
          <a:ln>
            <a:noFill/>
          </a:ln>
        </p:spPr>
      </p:pic>
      <p:sp>
        <p:nvSpPr>
          <p:cNvPr id="166" name="Google Shape;166;p26"/>
          <p:cNvSpPr txBox="1"/>
          <p:nvPr/>
        </p:nvSpPr>
        <p:spPr>
          <a:xfrm>
            <a:off x="1491850" y="4410850"/>
            <a:ext cx="1865100" cy="38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rgbClr val="FFFFFF"/>
                </a:solidFill>
                <a:latin typeface="Roboto Mono"/>
                <a:ea typeface="Roboto Mono"/>
                <a:cs typeface="Roboto Mono"/>
                <a:sym typeface="Roboto Mono"/>
              </a:rPr>
              <a:t>No grafeno</a:t>
            </a:r>
            <a:endParaRPr sz="1800">
              <a:solidFill>
                <a:srgbClr val="FFFFFF"/>
              </a:solidFill>
              <a:latin typeface="Roboto Mono"/>
              <a:ea typeface="Roboto Mono"/>
              <a:cs typeface="Roboto Mono"/>
              <a:sym typeface="Roboto Mono"/>
            </a:endParaRPr>
          </a:p>
        </p:txBody>
      </p:sp>
      <p:sp>
        <p:nvSpPr>
          <p:cNvPr id="167" name="Google Shape;167;p26"/>
          <p:cNvSpPr txBox="1"/>
          <p:nvPr/>
        </p:nvSpPr>
        <p:spPr>
          <a:xfrm>
            <a:off x="5891725" y="4410850"/>
            <a:ext cx="1503900" cy="38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rgbClr val="FFFFFF"/>
                </a:solidFill>
                <a:latin typeface="Roboto Mono"/>
                <a:ea typeface="Roboto Mono"/>
                <a:cs typeface="Roboto Mono"/>
                <a:sym typeface="Roboto Mono"/>
              </a:rPr>
              <a:t>G</a:t>
            </a:r>
            <a:r>
              <a:rPr lang="es" sz="1800">
                <a:solidFill>
                  <a:srgbClr val="FFFFFF"/>
                </a:solidFill>
                <a:latin typeface="Roboto Mono"/>
                <a:ea typeface="Roboto Mono"/>
                <a:cs typeface="Roboto Mono"/>
                <a:sym typeface="Roboto Mono"/>
              </a:rPr>
              <a:t>rafeno</a:t>
            </a:r>
            <a:endParaRPr sz="1800">
              <a:solidFill>
                <a:srgbClr val="FFFFFF"/>
              </a:solidFill>
              <a:latin typeface="Roboto Mono"/>
              <a:ea typeface="Roboto Mono"/>
              <a:cs typeface="Roboto Mono"/>
              <a:sym typeface="Roboto Mon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7"/>
          <p:cNvSpPr txBox="1"/>
          <p:nvPr>
            <p:ph type="title"/>
          </p:nvPr>
        </p:nvSpPr>
        <p:spPr>
          <a:xfrm>
            <a:off x="217700" y="329625"/>
            <a:ext cx="8685000" cy="8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4400">
                <a:solidFill>
                  <a:srgbClr val="FFFFFF"/>
                </a:solidFill>
                <a:latin typeface="Roboto Mono"/>
                <a:ea typeface="Roboto Mono"/>
                <a:cs typeface="Roboto Mono"/>
                <a:sym typeface="Roboto Mono"/>
              </a:rPr>
              <a:t>Desarrollo</a:t>
            </a:r>
            <a:r>
              <a:rPr b="1" lang="es">
                <a:solidFill>
                  <a:srgbClr val="FFFFFF"/>
                </a:solidFill>
                <a:latin typeface="Roboto Mono"/>
                <a:ea typeface="Roboto Mono"/>
                <a:cs typeface="Roboto Mono"/>
                <a:sym typeface="Roboto Mono"/>
              </a:rPr>
              <a:t> </a:t>
            </a:r>
            <a:r>
              <a:rPr b="1" lang="es" sz="2500">
                <a:solidFill>
                  <a:srgbClr val="FFFFFF"/>
                </a:solidFill>
                <a:latin typeface="Roboto Mono"/>
                <a:ea typeface="Roboto Mono"/>
                <a:cs typeface="Roboto Mono"/>
                <a:sym typeface="Roboto Mono"/>
              </a:rPr>
              <a:t>(silicio en microscopio).</a:t>
            </a:r>
            <a:endParaRPr b="1" sz="2500">
              <a:solidFill>
                <a:srgbClr val="FFFFFF"/>
              </a:solidFill>
              <a:latin typeface="Roboto Mono"/>
              <a:ea typeface="Roboto Mono"/>
              <a:cs typeface="Roboto Mono"/>
              <a:sym typeface="Roboto Mono"/>
            </a:endParaRPr>
          </a:p>
          <a:p>
            <a:pPr indent="0" lvl="0" marL="0" rtl="0" algn="l">
              <a:spcBef>
                <a:spcPts val="0"/>
              </a:spcBef>
              <a:spcAft>
                <a:spcPts val="0"/>
              </a:spcAft>
              <a:buNone/>
            </a:pPr>
            <a:r>
              <a:t/>
            </a:r>
            <a:endParaRPr/>
          </a:p>
        </p:txBody>
      </p:sp>
      <p:sp>
        <p:nvSpPr>
          <p:cNvPr id="173" name="Google Shape;173;p27"/>
          <p:cNvSpPr txBox="1"/>
          <p:nvPr/>
        </p:nvSpPr>
        <p:spPr>
          <a:xfrm rot="-5400000">
            <a:off x="-118500" y="2963640"/>
            <a:ext cx="2077800" cy="38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rgbClr val="FFFFFF"/>
                </a:solidFill>
                <a:latin typeface="Roboto Mono"/>
                <a:ea typeface="Roboto Mono"/>
                <a:cs typeface="Roboto Mono"/>
                <a:sym typeface="Roboto Mono"/>
              </a:rPr>
              <a:t>No grafeno</a:t>
            </a:r>
            <a:endParaRPr sz="2400">
              <a:solidFill>
                <a:srgbClr val="FFFFFF"/>
              </a:solidFill>
              <a:latin typeface="Roboto Mono"/>
              <a:ea typeface="Roboto Mono"/>
              <a:cs typeface="Roboto Mono"/>
              <a:sym typeface="Roboto Mono"/>
            </a:endParaRPr>
          </a:p>
        </p:txBody>
      </p:sp>
      <p:sp>
        <p:nvSpPr>
          <p:cNvPr id="174" name="Google Shape;174;p27"/>
          <p:cNvSpPr txBox="1"/>
          <p:nvPr/>
        </p:nvSpPr>
        <p:spPr>
          <a:xfrm rot="5400000">
            <a:off x="7334450" y="2963638"/>
            <a:ext cx="1503900" cy="38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rgbClr val="FFFFFF"/>
                </a:solidFill>
                <a:latin typeface="Roboto Mono"/>
                <a:ea typeface="Roboto Mono"/>
                <a:cs typeface="Roboto Mono"/>
                <a:sym typeface="Roboto Mono"/>
              </a:rPr>
              <a:t>Grafeno</a:t>
            </a:r>
            <a:endParaRPr sz="2400">
              <a:solidFill>
                <a:srgbClr val="FFFFFF"/>
              </a:solidFill>
              <a:latin typeface="Roboto Mono"/>
              <a:ea typeface="Roboto Mono"/>
              <a:cs typeface="Roboto Mono"/>
              <a:sym typeface="Roboto Mono"/>
            </a:endParaRPr>
          </a:p>
        </p:txBody>
      </p:sp>
      <p:pic>
        <p:nvPicPr>
          <p:cNvPr id="175" name="Google Shape;175;p27"/>
          <p:cNvPicPr preferRelativeResize="0"/>
          <p:nvPr/>
        </p:nvPicPr>
        <p:blipFill>
          <a:blip r:embed="rId3">
            <a:alphaModFix/>
          </a:blip>
          <a:stretch>
            <a:fillRect/>
          </a:stretch>
        </p:blipFill>
        <p:spPr>
          <a:xfrm>
            <a:off x="1481438" y="1594250"/>
            <a:ext cx="6181124" cy="31281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8"/>
          <p:cNvSpPr txBox="1"/>
          <p:nvPr>
            <p:ph type="title"/>
          </p:nvPr>
        </p:nvSpPr>
        <p:spPr>
          <a:xfrm>
            <a:off x="217700" y="189925"/>
            <a:ext cx="8520600" cy="8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4800">
                <a:solidFill>
                  <a:srgbClr val="FFFFFF"/>
                </a:solidFill>
                <a:latin typeface="Roboto Mono"/>
                <a:ea typeface="Roboto Mono"/>
                <a:cs typeface="Roboto Mono"/>
                <a:sym typeface="Roboto Mono"/>
              </a:rPr>
              <a:t>Desarrollo (gotas).</a:t>
            </a:r>
            <a:endParaRPr b="1" sz="4800">
              <a:solidFill>
                <a:srgbClr val="FFFFFF"/>
              </a:solidFill>
              <a:latin typeface="Roboto Mono"/>
              <a:ea typeface="Roboto Mono"/>
              <a:cs typeface="Roboto Mono"/>
              <a:sym typeface="Roboto Mono"/>
            </a:endParaRPr>
          </a:p>
          <a:p>
            <a:pPr indent="0" lvl="0" marL="0" rtl="0" algn="l">
              <a:spcBef>
                <a:spcPts val="0"/>
              </a:spcBef>
              <a:spcAft>
                <a:spcPts val="0"/>
              </a:spcAft>
              <a:buNone/>
            </a:pPr>
            <a:r>
              <a:t/>
            </a:r>
            <a:endParaRPr/>
          </a:p>
        </p:txBody>
      </p:sp>
      <p:pic>
        <p:nvPicPr>
          <p:cNvPr id="181" name="Google Shape;181;p28"/>
          <p:cNvPicPr preferRelativeResize="0"/>
          <p:nvPr/>
        </p:nvPicPr>
        <p:blipFill>
          <a:blip r:embed="rId3">
            <a:alphaModFix/>
          </a:blip>
          <a:stretch>
            <a:fillRect/>
          </a:stretch>
        </p:blipFill>
        <p:spPr>
          <a:xfrm>
            <a:off x="752438" y="1074325"/>
            <a:ext cx="7451136" cy="37643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9"/>
          <p:cNvSpPr txBox="1"/>
          <p:nvPr>
            <p:ph type="title"/>
          </p:nvPr>
        </p:nvSpPr>
        <p:spPr>
          <a:xfrm>
            <a:off x="217700" y="189925"/>
            <a:ext cx="8520600" cy="8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4800">
                <a:solidFill>
                  <a:srgbClr val="FFFFFF"/>
                </a:solidFill>
                <a:latin typeface="Roboto Mono"/>
                <a:ea typeface="Roboto Mono"/>
                <a:cs typeface="Roboto Mono"/>
                <a:sym typeface="Roboto Mono"/>
              </a:rPr>
              <a:t>Desarrollo (gotas).</a:t>
            </a:r>
            <a:endParaRPr b="1" sz="4800">
              <a:solidFill>
                <a:srgbClr val="FFFFFF"/>
              </a:solidFill>
              <a:latin typeface="Roboto Mono"/>
              <a:ea typeface="Roboto Mono"/>
              <a:cs typeface="Roboto Mono"/>
              <a:sym typeface="Roboto Mono"/>
            </a:endParaRPr>
          </a:p>
          <a:p>
            <a:pPr indent="0" lvl="0" marL="0" rtl="0" algn="l">
              <a:spcBef>
                <a:spcPts val="0"/>
              </a:spcBef>
              <a:spcAft>
                <a:spcPts val="0"/>
              </a:spcAft>
              <a:buNone/>
            </a:pPr>
            <a:r>
              <a:t/>
            </a:r>
            <a:endParaRPr/>
          </a:p>
        </p:txBody>
      </p:sp>
      <p:pic>
        <p:nvPicPr>
          <p:cNvPr id="187" name="Google Shape;187;p29"/>
          <p:cNvPicPr preferRelativeResize="0"/>
          <p:nvPr/>
        </p:nvPicPr>
        <p:blipFill>
          <a:blip r:embed="rId3">
            <a:alphaModFix/>
          </a:blip>
          <a:stretch>
            <a:fillRect/>
          </a:stretch>
        </p:blipFill>
        <p:spPr>
          <a:xfrm>
            <a:off x="1240025" y="1186063"/>
            <a:ext cx="3204426" cy="1884950"/>
          </a:xfrm>
          <a:prstGeom prst="rect">
            <a:avLst/>
          </a:prstGeom>
          <a:noFill/>
          <a:ln>
            <a:noFill/>
          </a:ln>
        </p:spPr>
      </p:pic>
      <p:pic>
        <p:nvPicPr>
          <p:cNvPr id="188" name="Google Shape;188;p29"/>
          <p:cNvPicPr preferRelativeResize="0"/>
          <p:nvPr/>
        </p:nvPicPr>
        <p:blipFill>
          <a:blip r:embed="rId4">
            <a:alphaModFix/>
          </a:blip>
          <a:stretch>
            <a:fillRect/>
          </a:stretch>
        </p:blipFill>
        <p:spPr>
          <a:xfrm>
            <a:off x="2743563" y="3343850"/>
            <a:ext cx="3656874" cy="1485600"/>
          </a:xfrm>
          <a:prstGeom prst="rect">
            <a:avLst/>
          </a:prstGeom>
          <a:noFill/>
          <a:ln>
            <a:noFill/>
          </a:ln>
        </p:spPr>
      </p:pic>
      <p:pic>
        <p:nvPicPr>
          <p:cNvPr id="189" name="Google Shape;189;p29"/>
          <p:cNvPicPr preferRelativeResize="0"/>
          <p:nvPr/>
        </p:nvPicPr>
        <p:blipFill>
          <a:blip r:embed="rId5">
            <a:alphaModFix/>
          </a:blip>
          <a:stretch>
            <a:fillRect/>
          </a:stretch>
        </p:blipFill>
        <p:spPr>
          <a:xfrm>
            <a:off x="5689114" y="1144850"/>
            <a:ext cx="2220439" cy="1967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217700" y="189925"/>
            <a:ext cx="8520600" cy="8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4800">
                <a:solidFill>
                  <a:srgbClr val="FFFFFF"/>
                </a:solidFill>
                <a:latin typeface="Roboto Mono"/>
                <a:ea typeface="Roboto Mono"/>
                <a:cs typeface="Roboto Mono"/>
                <a:sym typeface="Roboto Mono"/>
              </a:rPr>
              <a:t>Desarrollo (Gotas)</a:t>
            </a:r>
            <a:endParaRPr b="1" sz="4800">
              <a:solidFill>
                <a:srgbClr val="FFFFFF"/>
              </a:solidFill>
              <a:latin typeface="Roboto Mono"/>
              <a:ea typeface="Roboto Mono"/>
              <a:cs typeface="Roboto Mono"/>
              <a:sym typeface="Roboto Mono"/>
            </a:endParaRPr>
          </a:p>
          <a:p>
            <a:pPr indent="0" lvl="0" marL="0" rtl="0" algn="l">
              <a:spcBef>
                <a:spcPts val="0"/>
              </a:spcBef>
              <a:spcAft>
                <a:spcPts val="0"/>
              </a:spcAft>
              <a:buNone/>
            </a:pPr>
            <a:r>
              <a:t/>
            </a:r>
            <a:endParaRPr/>
          </a:p>
        </p:txBody>
      </p:sp>
      <p:pic>
        <p:nvPicPr>
          <p:cNvPr id="195" name="Google Shape;195;p30"/>
          <p:cNvPicPr preferRelativeResize="0"/>
          <p:nvPr/>
        </p:nvPicPr>
        <p:blipFill rotWithShape="1">
          <a:blip r:embed="rId3">
            <a:alphaModFix/>
          </a:blip>
          <a:srcRect b="7814" l="0" r="12056" t="3783"/>
          <a:stretch/>
        </p:blipFill>
        <p:spPr>
          <a:xfrm>
            <a:off x="3803575" y="1074325"/>
            <a:ext cx="3900051" cy="3920625"/>
          </a:xfrm>
          <a:prstGeom prst="rect">
            <a:avLst/>
          </a:prstGeom>
          <a:noFill/>
          <a:ln>
            <a:noFill/>
          </a:ln>
        </p:spPr>
      </p:pic>
      <p:sp>
        <p:nvSpPr>
          <p:cNvPr id="196" name="Google Shape;196;p30"/>
          <p:cNvSpPr txBox="1"/>
          <p:nvPr/>
        </p:nvSpPr>
        <p:spPr>
          <a:xfrm>
            <a:off x="1664975" y="1262175"/>
            <a:ext cx="14235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FFFFFF"/>
                </a:solidFill>
                <a:latin typeface="Roboto Mono"/>
                <a:ea typeface="Roboto Mono"/>
                <a:cs typeface="Roboto Mono"/>
                <a:sym typeface="Roboto Mono"/>
              </a:rPr>
              <a:t>Cobre -&gt;</a:t>
            </a:r>
            <a:endParaRPr sz="1800">
              <a:solidFill>
                <a:srgbClr val="FFFFFF"/>
              </a:solidFill>
              <a:latin typeface="Roboto Mono"/>
              <a:ea typeface="Roboto Mono"/>
              <a:cs typeface="Roboto Mono"/>
              <a:sym typeface="Roboto Mono"/>
            </a:endParaRPr>
          </a:p>
        </p:txBody>
      </p:sp>
      <p:sp>
        <p:nvSpPr>
          <p:cNvPr id="197" name="Google Shape;197;p30"/>
          <p:cNvSpPr txBox="1"/>
          <p:nvPr/>
        </p:nvSpPr>
        <p:spPr>
          <a:xfrm>
            <a:off x="1490425" y="2283050"/>
            <a:ext cx="15978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FFFFFF"/>
                </a:solidFill>
                <a:latin typeface="Roboto Mono"/>
                <a:ea typeface="Roboto Mono"/>
                <a:cs typeface="Roboto Mono"/>
                <a:sym typeface="Roboto Mono"/>
              </a:rPr>
              <a:t>Silicio</a:t>
            </a:r>
            <a:r>
              <a:rPr lang="es" sz="1800">
                <a:solidFill>
                  <a:srgbClr val="FFFFFF"/>
                </a:solidFill>
                <a:latin typeface="Roboto Mono"/>
                <a:ea typeface="Roboto Mono"/>
                <a:cs typeface="Roboto Mono"/>
                <a:sym typeface="Roboto Mono"/>
              </a:rPr>
              <a:t> -&gt;</a:t>
            </a:r>
            <a:endParaRPr sz="1800">
              <a:solidFill>
                <a:srgbClr val="FFFFFF"/>
              </a:solidFill>
              <a:latin typeface="Roboto Mono"/>
              <a:ea typeface="Roboto Mono"/>
              <a:cs typeface="Roboto Mono"/>
              <a:sym typeface="Roboto Mono"/>
            </a:endParaRPr>
          </a:p>
        </p:txBody>
      </p:sp>
      <p:sp>
        <p:nvSpPr>
          <p:cNvPr id="198" name="Google Shape;198;p30"/>
          <p:cNvSpPr txBox="1"/>
          <p:nvPr/>
        </p:nvSpPr>
        <p:spPr>
          <a:xfrm>
            <a:off x="1490425" y="3191675"/>
            <a:ext cx="17007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FFFFFF"/>
                </a:solidFill>
                <a:latin typeface="Roboto Mono"/>
                <a:ea typeface="Roboto Mono"/>
                <a:cs typeface="Roboto Mono"/>
                <a:sym typeface="Roboto Mono"/>
              </a:rPr>
              <a:t>Cobre 2 -&gt;</a:t>
            </a:r>
            <a:endParaRPr sz="1800">
              <a:solidFill>
                <a:srgbClr val="FFFFFF"/>
              </a:solidFill>
              <a:latin typeface="Roboto Mono"/>
              <a:ea typeface="Roboto Mono"/>
              <a:cs typeface="Roboto Mono"/>
              <a:sym typeface="Roboto Mono"/>
            </a:endParaRPr>
          </a:p>
        </p:txBody>
      </p:sp>
      <p:sp>
        <p:nvSpPr>
          <p:cNvPr id="199" name="Google Shape;199;p30"/>
          <p:cNvSpPr txBox="1"/>
          <p:nvPr/>
        </p:nvSpPr>
        <p:spPr>
          <a:xfrm>
            <a:off x="1490425" y="4216850"/>
            <a:ext cx="17007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FFFFFF"/>
                </a:solidFill>
                <a:latin typeface="Roboto Mono"/>
                <a:ea typeface="Roboto Mono"/>
                <a:cs typeface="Roboto Mono"/>
                <a:sym typeface="Roboto Mono"/>
              </a:rPr>
              <a:t>Paladio</a:t>
            </a:r>
            <a:r>
              <a:rPr lang="es" sz="1800">
                <a:solidFill>
                  <a:srgbClr val="FFFFFF"/>
                </a:solidFill>
                <a:latin typeface="Roboto Mono"/>
                <a:ea typeface="Roboto Mono"/>
                <a:cs typeface="Roboto Mono"/>
                <a:sym typeface="Roboto Mono"/>
              </a:rPr>
              <a:t> -&gt;</a:t>
            </a:r>
            <a:endParaRPr sz="1800">
              <a:solidFill>
                <a:srgbClr val="FFFFFF"/>
              </a:solidFill>
              <a:latin typeface="Roboto Mono"/>
              <a:ea typeface="Roboto Mono"/>
              <a:cs typeface="Roboto Mono"/>
              <a:sym typeface="Roboto Mon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1"/>
          <p:cNvSpPr txBox="1"/>
          <p:nvPr>
            <p:ph type="title"/>
          </p:nvPr>
        </p:nvSpPr>
        <p:spPr>
          <a:xfrm>
            <a:off x="311700" y="187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600">
                <a:latin typeface="Roboto"/>
                <a:ea typeface="Roboto"/>
                <a:cs typeface="Roboto"/>
                <a:sym typeface="Roboto"/>
              </a:rPr>
              <a:t>Resultados y discusión:</a:t>
            </a:r>
            <a:endParaRPr sz="3600">
              <a:latin typeface="Roboto"/>
              <a:ea typeface="Roboto"/>
              <a:cs typeface="Roboto"/>
              <a:sym typeface="Roboto"/>
            </a:endParaRPr>
          </a:p>
        </p:txBody>
      </p:sp>
      <p:pic>
        <p:nvPicPr>
          <p:cNvPr id="205" name="Google Shape;205;p31"/>
          <p:cNvPicPr preferRelativeResize="0"/>
          <p:nvPr/>
        </p:nvPicPr>
        <p:blipFill rotWithShape="1">
          <a:blip r:embed="rId3">
            <a:alphaModFix/>
          </a:blip>
          <a:srcRect b="0" l="0" r="0" t="23289"/>
          <a:stretch/>
        </p:blipFill>
        <p:spPr>
          <a:xfrm>
            <a:off x="677150" y="1161800"/>
            <a:ext cx="3318374" cy="1908499"/>
          </a:xfrm>
          <a:prstGeom prst="rect">
            <a:avLst/>
          </a:prstGeom>
          <a:noFill/>
          <a:ln>
            <a:noFill/>
          </a:ln>
        </p:spPr>
      </p:pic>
      <p:pic>
        <p:nvPicPr>
          <p:cNvPr id="206" name="Google Shape;206;p31"/>
          <p:cNvPicPr preferRelativeResize="0"/>
          <p:nvPr/>
        </p:nvPicPr>
        <p:blipFill rotWithShape="1">
          <a:blip r:embed="rId4">
            <a:alphaModFix/>
          </a:blip>
          <a:srcRect b="32400" l="0" r="0" t="0"/>
          <a:stretch/>
        </p:blipFill>
        <p:spPr>
          <a:xfrm>
            <a:off x="4253675" y="1123450"/>
            <a:ext cx="3765471" cy="1908499"/>
          </a:xfrm>
          <a:prstGeom prst="rect">
            <a:avLst/>
          </a:prstGeom>
          <a:noFill/>
          <a:ln>
            <a:noFill/>
          </a:ln>
        </p:spPr>
      </p:pic>
      <p:pic>
        <p:nvPicPr>
          <p:cNvPr id="207" name="Google Shape;207;p31"/>
          <p:cNvPicPr preferRelativeResize="0"/>
          <p:nvPr/>
        </p:nvPicPr>
        <p:blipFill>
          <a:blip r:embed="rId5">
            <a:alphaModFix/>
          </a:blip>
          <a:stretch>
            <a:fillRect/>
          </a:stretch>
        </p:blipFill>
        <p:spPr>
          <a:xfrm>
            <a:off x="1131836" y="3184349"/>
            <a:ext cx="2409002" cy="1806751"/>
          </a:xfrm>
          <a:prstGeom prst="rect">
            <a:avLst/>
          </a:prstGeom>
          <a:noFill/>
          <a:ln>
            <a:noFill/>
          </a:ln>
        </p:spPr>
      </p:pic>
      <p:pic>
        <p:nvPicPr>
          <p:cNvPr id="208" name="Google Shape;208;p31"/>
          <p:cNvPicPr preferRelativeResize="0"/>
          <p:nvPr/>
        </p:nvPicPr>
        <p:blipFill>
          <a:blip r:embed="rId6">
            <a:alphaModFix/>
          </a:blip>
          <a:stretch>
            <a:fillRect/>
          </a:stretch>
        </p:blipFill>
        <p:spPr>
          <a:xfrm>
            <a:off x="4931524" y="3184349"/>
            <a:ext cx="2409773" cy="1806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4"/>
          <p:cNvSpPr txBox="1"/>
          <p:nvPr>
            <p:ph type="title"/>
          </p:nvPr>
        </p:nvSpPr>
        <p:spPr>
          <a:xfrm>
            <a:off x="311700" y="74575"/>
            <a:ext cx="8520600" cy="8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s" sz="4000">
                <a:solidFill>
                  <a:srgbClr val="FFFFFF"/>
                </a:solidFill>
                <a:latin typeface="Roboto"/>
                <a:ea typeface="Roboto"/>
                <a:cs typeface="Roboto"/>
                <a:sym typeface="Roboto"/>
              </a:rPr>
              <a:t>Objetivos y resumen.</a:t>
            </a:r>
            <a:endParaRPr b="1" sz="4000">
              <a:solidFill>
                <a:srgbClr val="FFFFFF"/>
              </a:solidFill>
              <a:latin typeface="Roboto"/>
              <a:ea typeface="Roboto"/>
              <a:cs typeface="Roboto"/>
              <a:sym typeface="Roboto"/>
            </a:endParaRPr>
          </a:p>
          <a:p>
            <a:pPr indent="0" lvl="0" marL="0" rtl="0" algn="l">
              <a:spcBef>
                <a:spcPts val="0"/>
              </a:spcBef>
              <a:spcAft>
                <a:spcPts val="0"/>
              </a:spcAft>
              <a:buNone/>
            </a:pPr>
            <a:r>
              <a:t/>
            </a:r>
            <a:endParaRPr/>
          </a:p>
        </p:txBody>
      </p:sp>
      <p:sp>
        <p:nvSpPr>
          <p:cNvPr id="68" name="Google Shape;68;p14"/>
          <p:cNvSpPr txBox="1"/>
          <p:nvPr/>
        </p:nvSpPr>
        <p:spPr>
          <a:xfrm>
            <a:off x="159575" y="857575"/>
            <a:ext cx="5221800" cy="2269200"/>
          </a:xfrm>
          <a:prstGeom prst="rect">
            <a:avLst/>
          </a:prstGeom>
          <a:noFill/>
          <a:ln cap="flat" cmpd="sng" w="19050">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336550" lvl="0" marL="457200" rtl="0" algn="l">
              <a:spcBef>
                <a:spcPts val="0"/>
              </a:spcBef>
              <a:spcAft>
                <a:spcPts val="0"/>
              </a:spcAft>
              <a:buClr>
                <a:srgbClr val="FFFFFF"/>
              </a:buClr>
              <a:buSzPts val="1700"/>
              <a:buFont typeface="Roboto"/>
              <a:buChar char="●"/>
            </a:pPr>
            <a:r>
              <a:rPr lang="es" sz="1700">
                <a:solidFill>
                  <a:srgbClr val="FFFFFF"/>
                </a:solidFill>
                <a:latin typeface="Roboto"/>
                <a:ea typeface="Roboto"/>
                <a:cs typeface="Roboto"/>
                <a:sym typeface="Roboto"/>
              </a:rPr>
              <a:t>Conocer cómo varía el ángulo de contacto de gotas de agua sobre láminas de cobre, silicio y paladio con y sin recubrimiento de grafeno.</a:t>
            </a:r>
            <a:endParaRPr sz="1700">
              <a:solidFill>
                <a:srgbClr val="FFFFFF"/>
              </a:solidFill>
              <a:latin typeface="Roboto"/>
              <a:ea typeface="Roboto"/>
              <a:cs typeface="Roboto"/>
              <a:sym typeface="Roboto"/>
            </a:endParaRPr>
          </a:p>
          <a:p>
            <a:pPr indent="-336550" lvl="0" marL="457200" rtl="0" algn="l">
              <a:spcBef>
                <a:spcPts val="0"/>
              </a:spcBef>
              <a:spcAft>
                <a:spcPts val="0"/>
              </a:spcAft>
              <a:buClr>
                <a:srgbClr val="FFFFFF"/>
              </a:buClr>
              <a:buSzPts val="1700"/>
              <a:buFont typeface="Roboto"/>
              <a:buChar char="●"/>
            </a:pPr>
            <a:r>
              <a:rPr lang="es" sz="1700">
                <a:solidFill>
                  <a:srgbClr val="FFFFFF"/>
                </a:solidFill>
                <a:latin typeface="Roboto"/>
                <a:ea typeface="Roboto"/>
                <a:cs typeface="Roboto"/>
                <a:sym typeface="Roboto"/>
              </a:rPr>
              <a:t>Comparar la humectabilidad de los recubrimientos de grafeno sobre los diferentes sustratos calculando el trabajo de adhesión.</a:t>
            </a:r>
            <a:endParaRPr sz="1700">
              <a:solidFill>
                <a:srgbClr val="FFFFFF"/>
              </a:solidFill>
              <a:latin typeface="Roboto"/>
              <a:ea typeface="Roboto"/>
              <a:cs typeface="Roboto"/>
              <a:sym typeface="Roboto"/>
            </a:endParaRPr>
          </a:p>
          <a:p>
            <a:pPr indent="-336550" lvl="0" marL="457200" rtl="0" algn="l">
              <a:spcBef>
                <a:spcPts val="0"/>
              </a:spcBef>
              <a:spcAft>
                <a:spcPts val="0"/>
              </a:spcAft>
              <a:buClr>
                <a:srgbClr val="FFFFFF"/>
              </a:buClr>
              <a:buSzPts val="1700"/>
              <a:buFont typeface="Roboto"/>
              <a:buChar char="●"/>
            </a:pPr>
            <a:r>
              <a:rPr lang="es" sz="1700">
                <a:solidFill>
                  <a:srgbClr val="FFFFFF"/>
                </a:solidFill>
                <a:latin typeface="Roboto"/>
                <a:ea typeface="Roboto"/>
                <a:cs typeface="Roboto"/>
                <a:sym typeface="Roboto"/>
              </a:rPr>
              <a:t>Determinar el grafeno como un material hidrofílico o hidrofóbico.</a:t>
            </a:r>
            <a:endParaRPr sz="1700">
              <a:solidFill>
                <a:srgbClr val="FFFFFF"/>
              </a:solidFill>
              <a:latin typeface="Roboto"/>
              <a:ea typeface="Roboto"/>
              <a:cs typeface="Roboto"/>
              <a:sym typeface="Roboto"/>
            </a:endParaRPr>
          </a:p>
          <a:p>
            <a:pPr indent="0" lvl="0" marL="457200" rtl="0" algn="l">
              <a:spcBef>
                <a:spcPts val="0"/>
              </a:spcBef>
              <a:spcAft>
                <a:spcPts val="0"/>
              </a:spcAft>
              <a:buNone/>
            </a:pPr>
            <a:r>
              <a:t/>
            </a:r>
            <a:endParaRPr>
              <a:solidFill>
                <a:srgbClr val="FFFFFF"/>
              </a:solidFill>
              <a:latin typeface="Average"/>
              <a:ea typeface="Average"/>
              <a:cs typeface="Average"/>
              <a:sym typeface="Average"/>
            </a:endParaRPr>
          </a:p>
        </p:txBody>
      </p:sp>
      <p:pic>
        <p:nvPicPr>
          <p:cNvPr id="69" name="Google Shape;69;p14"/>
          <p:cNvPicPr preferRelativeResize="0"/>
          <p:nvPr/>
        </p:nvPicPr>
        <p:blipFill>
          <a:blip r:embed="rId3">
            <a:alphaModFix/>
          </a:blip>
          <a:stretch>
            <a:fillRect/>
          </a:stretch>
        </p:blipFill>
        <p:spPr>
          <a:xfrm>
            <a:off x="5533525" y="523850"/>
            <a:ext cx="3298775" cy="2602925"/>
          </a:xfrm>
          <a:prstGeom prst="rect">
            <a:avLst/>
          </a:prstGeom>
          <a:noFill/>
          <a:ln>
            <a:noFill/>
          </a:ln>
        </p:spPr>
      </p:pic>
      <p:pic>
        <p:nvPicPr>
          <p:cNvPr id="70" name="Google Shape;70;p14"/>
          <p:cNvPicPr preferRelativeResize="0"/>
          <p:nvPr/>
        </p:nvPicPr>
        <p:blipFill rotWithShape="1">
          <a:blip r:embed="rId4">
            <a:alphaModFix/>
          </a:blip>
          <a:srcRect b="13894" l="16100" r="0" t="42615"/>
          <a:stretch/>
        </p:blipFill>
        <p:spPr>
          <a:xfrm>
            <a:off x="4572000" y="3233700"/>
            <a:ext cx="4259302" cy="1688248"/>
          </a:xfrm>
          <a:prstGeom prst="rect">
            <a:avLst/>
          </a:prstGeom>
          <a:noFill/>
          <a:ln>
            <a:noFill/>
          </a:ln>
        </p:spPr>
      </p:pic>
      <p:pic>
        <p:nvPicPr>
          <p:cNvPr id="71" name="Google Shape;71;p14"/>
          <p:cNvPicPr preferRelativeResize="0"/>
          <p:nvPr/>
        </p:nvPicPr>
        <p:blipFill rotWithShape="1">
          <a:blip r:embed="rId5">
            <a:alphaModFix/>
          </a:blip>
          <a:srcRect b="17201" l="4247" r="14219" t="38107"/>
          <a:stretch/>
        </p:blipFill>
        <p:spPr>
          <a:xfrm>
            <a:off x="159575" y="3233700"/>
            <a:ext cx="4157901" cy="168824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2"/>
          <p:cNvSpPr txBox="1"/>
          <p:nvPr>
            <p:ph type="title"/>
          </p:nvPr>
        </p:nvSpPr>
        <p:spPr>
          <a:xfrm>
            <a:off x="227200" y="105875"/>
            <a:ext cx="8832300" cy="8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3600">
                <a:solidFill>
                  <a:srgbClr val="FFFFFF"/>
                </a:solidFill>
                <a:latin typeface="Roboto"/>
                <a:ea typeface="Roboto"/>
                <a:cs typeface="Roboto"/>
                <a:sym typeface="Roboto"/>
              </a:rPr>
              <a:t>Resultados y discusión: </a:t>
            </a:r>
            <a:r>
              <a:rPr b="1" lang="es">
                <a:solidFill>
                  <a:srgbClr val="FFFFFF"/>
                </a:solidFill>
                <a:latin typeface="Roboto"/>
                <a:ea typeface="Roboto"/>
                <a:cs typeface="Roboto"/>
                <a:sym typeface="Roboto"/>
              </a:rPr>
              <a:t>Ángulo de contacto</a:t>
            </a:r>
            <a:endParaRPr>
              <a:latin typeface="Roboto"/>
              <a:ea typeface="Roboto"/>
              <a:cs typeface="Roboto"/>
              <a:sym typeface="Roboto"/>
            </a:endParaRPr>
          </a:p>
        </p:txBody>
      </p:sp>
      <p:pic>
        <p:nvPicPr>
          <p:cNvPr id="214" name="Google Shape;214;p32"/>
          <p:cNvPicPr preferRelativeResize="0"/>
          <p:nvPr/>
        </p:nvPicPr>
        <p:blipFill>
          <a:blip r:embed="rId3">
            <a:alphaModFix/>
          </a:blip>
          <a:stretch>
            <a:fillRect/>
          </a:stretch>
        </p:blipFill>
        <p:spPr>
          <a:xfrm>
            <a:off x="624500" y="905775"/>
            <a:ext cx="7895001" cy="39475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3"/>
          <p:cNvSpPr txBox="1"/>
          <p:nvPr>
            <p:ph type="title"/>
          </p:nvPr>
        </p:nvSpPr>
        <p:spPr>
          <a:xfrm>
            <a:off x="155850" y="109350"/>
            <a:ext cx="8832300" cy="8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s" sz="3600">
                <a:latin typeface="Roboto"/>
                <a:ea typeface="Roboto"/>
                <a:cs typeface="Roboto"/>
                <a:sym typeface="Roboto"/>
              </a:rPr>
              <a:t>Resultados y discusión: </a:t>
            </a:r>
            <a:r>
              <a:rPr b="1" lang="es">
                <a:latin typeface="Roboto"/>
                <a:ea typeface="Roboto"/>
                <a:cs typeface="Roboto"/>
                <a:sym typeface="Roboto"/>
              </a:rPr>
              <a:t>Ángulo de contacto</a:t>
            </a:r>
            <a:endParaRPr>
              <a:latin typeface="Pangolin"/>
              <a:ea typeface="Pangolin"/>
              <a:cs typeface="Pangolin"/>
              <a:sym typeface="Pangolin"/>
            </a:endParaRPr>
          </a:p>
        </p:txBody>
      </p:sp>
      <p:pic>
        <p:nvPicPr>
          <p:cNvPr id="220" name="Google Shape;220;p33"/>
          <p:cNvPicPr preferRelativeResize="0"/>
          <p:nvPr/>
        </p:nvPicPr>
        <p:blipFill>
          <a:blip r:embed="rId3">
            <a:alphaModFix/>
          </a:blip>
          <a:stretch>
            <a:fillRect/>
          </a:stretch>
        </p:blipFill>
        <p:spPr>
          <a:xfrm>
            <a:off x="634513" y="993750"/>
            <a:ext cx="7874976" cy="3937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4"/>
          <p:cNvSpPr txBox="1"/>
          <p:nvPr>
            <p:ph type="title"/>
          </p:nvPr>
        </p:nvSpPr>
        <p:spPr>
          <a:xfrm>
            <a:off x="311700" y="152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s" sz="3600">
                <a:latin typeface="Roboto"/>
                <a:ea typeface="Roboto"/>
                <a:cs typeface="Roboto"/>
                <a:sym typeface="Roboto"/>
              </a:rPr>
              <a:t>Resultados y discusión: </a:t>
            </a:r>
            <a:r>
              <a:rPr b="1" lang="es" sz="2600">
                <a:latin typeface="Roboto"/>
                <a:ea typeface="Roboto"/>
                <a:cs typeface="Roboto"/>
                <a:sym typeface="Roboto"/>
              </a:rPr>
              <a:t>Trabajo de adhesión</a:t>
            </a:r>
            <a:endParaRPr sz="2600"/>
          </a:p>
        </p:txBody>
      </p:sp>
      <p:pic>
        <p:nvPicPr>
          <p:cNvPr id="226" name="Google Shape;226;p34"/>
          <p:cNvPicPr preferRelativeResize="0"/>
          <p:nvPr/>
        </p:nvPicPr>
        <p:blipFill>
          <a:blip r:embed="rId3">
            <a:alphaModFix/>
          </a:blip>
          <a:stretch>
            <a:fillRect/>
          </a:stretch>
        </p:blipFill>
        <p:spPr>
          <a:xfrm>
            <a:off x="85000" y="2849625"/>
            <a:ext cx="4437174" cy="1663937"/>
          </a:xfrm>
          <a:prstGeom prst="rect">
            <a:avLst/>
          </a:prstGeom>
          <a:noFill/>
          <a:ln>
            <a:noFill/>
          </a:ln>
        </p:spPr>
      </p:pic>
      <p:pic>
        <p:nvPicPr>
          <p:cNvPr id="227" name="Google Shape;227;p34"/>
          <p:cNvPicPr preferRelativeResize="0"/>
          <p:nvPr/>
        </p:nvPicPr>
        <p:blipFill>
          <a:blip r:embed="rId4">
            <a:alphaModFix/>
          </a:blip>
          <a:stretch>
            <a:fillRect/>
          </a:stretch>
        </p:blipFill>
        <p:spPr>
          <a:xfrm>
            <a:off x="85025" y="1019488"/>
            <a:ext cx="4437134" cy="1663925"/>
          </a:xfrm>
          <a:prstGeom prst="rect">
            <a:avLst/>
          </a:prstGeom>
          <a:noFill/>
          <a:ln>
            <a:noFill/>
          </a:ln>
        </p:spPr>
      </p:pic>
      <p:pic>
        <p:nvPicPr>
          <p:cNvPr id="228" name="Google Shape;228;p34"/>
          <p:cNvPicPr preferRelativeResize="0"/>
          <p:nvPr/>
        </p:nvPicPr>
        <p:blipFill>
          <a:blip r:embed="rId5">
            <a:alphaModFix/>
          </a:blip>
          <a:stretch>
            <a:fillRect/>
          </a:stretch>
        </p:blipFill>
        <p:spPr>
          <a:xfrm>
            <a:off x="4572012" y="2849612"/>
            <a:ext cx="4437158" cy="1663950"/>
          </a:xfrm>
          <a:prstGeom prst="rect">
            <a:avLst/>
          </a:prstGeom>
          <a:noFill/>
          <a:ln>
            <a:noFill/>
          </a:ln>
        </p:spPr>
      </p:pic>
      <p:pic>
        <p:nvPicPr>
          <p:cNvPr id="229" name="Google Shape;229;p34"/>
          <p:cNvPicPr preferRelativeResize="0"/>
          <p:nvPr/>
        </p:nvPicPr>
        <p:blipFill>
          <a:blip r:embed="rId6">
            <a:alphaModFix/>
          </a:blip>
          <a:stretch>
            <a:fillRect/>
          </a:stretch>
        </p:blipFill>
        <p:spPr>
          <a:xfrm>
            <a:off x="4572005" y="1019488"/>
            <a:ext cx="4437182" cy="1663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5"/>
          <p:cNvSpPr txBox="1"/>
          <p:nvPr>
            <p:ph type="title"/>
          </p:nvPr>
        </p:nvSpPr>
        <p:spPr>
          <a:xfrm>
            <a:off x="311700" y="230200"/>
            <a:ext cx="8520600" cy="8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4800">
                <a:solidFill>
                  <a:srgbClr val="FFFFFF"/>
                </a:solidFill>
                <a:latin typeface="Roboto Mono"/>
                <a:ea typeface="Roboto Mono"/>
                <a:cs typeface="Roboto Mono"/>
                <a:sym typeface="Roboto Mono"/>
              </a:rPr>
              <a:t>Conclusiones.</a:t>
            </a:r>
            <a:endParaRPr>
              <a:latin typeface="Roboto Mono"/>
              <a:ea typeface="Roboto Mono"/>
              <a:cs typeface="Roboto Mono"/>
              <a:sym typeface="Roboto Mono"/>
            </a:endParaRPr>
          </a:p>
        </p:txBody>
      </p:sp>
      <p:sp>
        <p:nvSpPr>
          <p:cNvPr id="235" name="Google Shape;235;p35"/>
          <p:cNvSpPr txBox="1"/>
          <p:nvPr/>
        </p:nvSpPr>
        <p:spPr>
          <a:xfrm>
            <a:off x="469950" y="1154750"/>
            <a:ext cx="7667100" cy="36387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FFFFFF"/>
              </a:buClr>
              <a:buSzPts val="1600"/>
              <a:buFont typeface="Roboto"/>
              <a:buChar char="➔"/>
            </a:pPr>
            <a:r>
              <a:rPr lang="es" sz="1600">
                <a:solidFill>
                  <a:srgbClr val="FFFFFF"/>
                </a:solidFill>
                <a:latin typeface="Roboto"/>
                <a:ea typeface="Roboto"/>
                <a:cs typeface="Roboto"/>
                <a:sym typeface="Roboto"/>
              </a:rPr>
              <a:t>El grafeno ayuda a que el sustrato sea más hidrofóbico en general. Se recomienda hacer más repeticiones con cada sustrato para hacer más estadística.</a:t>
            </a:r>
            <a:endParaRPr sz="1600">
              <a:solidFill>
                <a:srgbClr val="FFFFFF"/>
              </a:solidFill>
              <a:latin typeface="Roboto"/>
              <a:ea typeface="Roboto"/>
              <a:cs typeface="Roboto"/>
              <a:sym typeface="Roboto"/>
            </a:endParaRPr>
          </a:p>
          <a:p>
            <a:pPr indent="0" lvl="0" marL="457200" rtl="0" algn="l">
              <a:spcBef>
                <a:spcPts val="0"/>
              </a:spcBef>
              <a:spcAft>
                <a:spcPts val="0"/>
              </a:spcAft>
              <a:buNone/>
            </a:pPr>
            <a:r>
              <a:t/>
            </a:r>
            <a:endParaRPr sz="1600">
              <a:solidFill>
                <a:srgbClr val="FFFFFF"/>
              </a:solidFill>
              <a:latin typeface="Roboto"/>
              <a:ea typeface="Roboto"/>
              <a:cs typeface="Roboto"/>
              <a:sym typeface="Roboto"/>
            </a:endParaRPr>
          </a:p>
          <a:p>
            <a:pPr indent="-330200" lvl="0" marL="457200" rtl="0" algn="l">
              <a:spcBef>
                <a:spcPts val="0"/>
              </a:spcBef>
              <a:spcAft>
                <a:spcPts val="0"/>
              </a:spcAft>
              <a:buClr>
                <a:srgbClr val="FFFFFF"/>
              </a:buClr>
              <a:buSzPts val="1600"/>
              <a:buFont typeface="Roboto"/>
              <a:buChar char="➔"/>
            </a:pPr>
            <a:r>
              <a:rPr lang="es" sz="1600">
                <a:solidFill>
                  <a:srgbClr val="FFFFFF"/>
                </a:solidFill>
                <a:latin typeface="Roboto"/>
                <a:ea typeface="Roboto"/>
                <a:cs typeface="Roboto"/>
                <a:sym typeface="Roboto"/>
              </a:rPr>
              <a:t>El tamaño de la gota era impreciso, se recomienda usar una pipeta de precisión de aproximadamente 3 micro litros o menos.</a:t>
            </a:r>
            <a:endParaRPr sz="1600">
              <a:solidFill>
                <a:srgbClr val="FFFFFF"/>
              </a:solidFill>
              <a:latin typeface="Roboto"/>
              <a:ea typeface="Roboto"/>
              <a:cs typeface="Roboto"/>
              <a:sym typeface="Roboto"/>
            </a:endParaRPr>
          </a:p>
          <a:p>
            <a:pPr indent="0" lvl="0" marL="457200" rtl="0" algn="l">
              <a:spcBef>
                <a:spcPts val="0"/>
              </a:spcBef>
              <a:spcAft>
                <a:spcPts val="0"/>
              </a:spcAft>
              <a:buNone/>
            </a:pPr>
            <a:r>
              <a:t/>
            </a:r>
            <a:endParaRPr sz="1600">
              <a:solidFill>
                <a:srgbClr val="FFFFFF"/>
              </a:solidFill>
              <a:latin typeface="Roboto"/>
              <a:ea typeface="Roboto"/>
              <a:cs typeface="Roboto"/>
              <a:sym typeface="Roboto"/>
            </a:endParaRPr>
          </a:p>
          <a:p>
            <a:pPr indent="-330200" lvl="0" marL="457200" rtl="0" algn="l">
              <a:spcBef>
                <a:spcPts val="0"/>
              </a:spcBef>
              <a:spcAft>
                <a:spcPts val="0"/>
              </a:spcAft>
              <a:buClr>
                <a:srgbClr val="FFFFFF"/>
              </a:buClr>
              <a:buSzPts val="1600"/>
              <a:buFont typeface="Roboto"/>
              <a:buChar char="➔"/>
            </a:pPr>
            <a:r>
              <a:rPr lang="es" sz="1600">
                <a:solidFill>
                  <a:srgbClr val="FFFFFF"/>
                </a:solidFill>
                <a:latin typeface="Roboto"/>
                <a:ea typeface="Roboto"/>
                <a:cs typeface="Roboto"/>
                <a:sym typeface="Roboto"/>
              </a:rPr>
              <a:t>Al medir los ángulos se presentan muchos errores humanos. La toma no era exactamente perpendicular, se recomienda hacer las tomas de gota en gota ya teniendo precisión en la medida de éstas.</a:t>
            </a:r>
            <a:endParaRPr sz="1600">
              <a:solidFill>
                <a:srgbClr val="FFFFFF"/>
              </a:solidFill>
              <a:latin typeface="Roboto"/>
              <a:ea typeface="Roboto"/>
              <a:cs typeface="Roboto"/>
              <a:sym typeface="Roboto"/>
            </a:endParaRPr>
          </a:p>
          <a:p>
            <a:pPr indent="0" lvl="0" marL="457200" rtl="0" algn="l">
              <a:spcBef>
                <a:spcPts val="0"/>
              </a:spcBef>
              <a:spcAft>
                <a:spcPts val="0"/>
              </a:spcAft>
              <a:buNone/>
            </a:pPr>
            <a:r>
              <a:t/>
            </a:r>
            <a:endParaRPr sz="1600">
              <a:solidFill>
                <a:srgbClr val="FFFFFF"/>
              </a:solidFill>
              <a:latin typeface="Roboto"/>
              <a:ea typeface="Roboto"/>
              <a:cs typeface="Roboto"/>
              <a:sym typeface="Roboto"/>
            </a:endParaRPr>
          </a:p>
          <a:p>
            <a:pPr indent="-330200" lvl="0" marL="457200" rtl="0" algn="l">
              <a:spcBef>
                <a:spcPts val="0"/>
              </a:spcBef>
              <a:spcAft>
                <a:spcPts val="0"/>
              </a:spcAft>
              <a:buClr>
                <a:srgbClr val="FFFFFF"/>
              </a:buClr>
              <a:buSzPts val="1600"/>
              <a:buFont typeface="Roboto"/>
              <a:buChar char="➔"/>
            </a:pPr>
            <a:r>
              <a:rPr lang="es" sz="1600">
                <a:solidFill>
                  <a:srgbClr val="FFFFFF"/>
                </a:solidFill>
                <a:latin typeface="Roboto"/>
                <a:ea typeface="Roboto"/>
                <a:cs typeface="Roboto"/>
                <a:sym typeface="Roboto"/>
              </a:rPr>
              <a:t>Al tomar las fotos habían muchos reflejos con la luz que hacía difícil la medición. No usar flash en cámara. Tener un fondo opaco.</a:t>
            </a:r>
            <a:endParaRPr sz="1600">
              <a:solidFill>
                <a:srgbClr val="FFFFFF"/>
              </a:solidFill>
              <a:latin typeface="Roboto"/>
              <a:ea typeface="Roboto"/>
              <a:cs typeface="Roboto"/>
              <a:sym typeface="Roboto"/>
            </a:endParaRPr>
          </a:p>
          <a:p>
            <a:pPr indent="0" lvl="0" marL="0" rtl="0" algn="l">
              <a:spcBef>
                <a:spcPts val="0"/>
              </a:spcBef>
              <a:spcAft>
                <a:spcPts val="0"/>
              </a:spcAft>
              <a:buNone/>
            </a:pPr>
            <a:r>
              <a:t/>
            </a:r>
            <a:endParaRPr sz="1600">
              <a:solidFill>
                <a:srgbClr val="FFFFFF"/>
              </a:solidFill>
              <a:latin typeface="Pangolin"/>
              <a:ea typeface="Pangolin"/>
              <a:cs typeface="Pangolin"/>
              <a:sym typeface="Pangolin"/>
            </a:endParaRPr>
          </a:p>
          <a:p>
            <a:pPr indent="0" lvl="0" marL="0" rtl="0" algn="l">
              <a:spcBef>
                <a:spcPts val="0"/>
              </a:spcBef>
              <a:spcAft>
                <a:spcPts val="0"/>
              </a:spcAft>
              <a:buNone/>
            </a:pPr>
            <a:r>
              <a:t/>
            </a:r>
            <a:endParaRPr sz="1600">
              <a:solidFill>
                <a:srgbClr val="FFFFFF"/>
              </a:solidFill>
              <a:latin typeface="Pangolin"/>
              <a:ea typeface="Pangolin"/>
              <a:cs typeface="Pangolin"/>
              <a:sym typeface="Pangoli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6"/>
          <p:cNvSpPr txBox="1"/>
          <p:nvPr>
            <p:ph type="title"/>
          </p:nvPr>
        </p:nvSpPr>
        <p:spPr>
          <a:xfrm>
            <a:off x="311700" y="257050"/>
            <a:ext cx="8520600" cy="60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3600">
                <a:solidFill>
                  <a:srgbClr val="FFFFFF"/>
                </a:solidFill>
                <a:latin typeface="Roboto Mono"/>
                <a:ea typeface="Roboto Mono"/>
                <a:cs typeface="Roboto Mono"/>
                <a:sym typeface="Roboto Mono"/>
              </a:rPr>
              <a:t>Bibliografía</a:t>
            </a:r>
            <a:r>
              <a:rPr b="1" lang="es" sz="3600">
                <a:solidFill>
                  <a:srgbClr val="FFFFFF"/>
                </a:solidFill>
                <a:latin typeface="Roboto Mono"/>
                <a:ea typeface="Roboto Mono"/>
                <a:cs typeface="Roboto Mono"/>
                <a:sym typeface="Roboto Mono"/>
              </a:rPr>
              <a:t>.</a:t>
            </a:r>
            <a:endParaRPr b="1" sz="3600">
              <a:latin typeface="Roboto Mono"/>
              <a:ea typeface="Roboto Mono"/>
              <a:cs typeface="Roboto Mono"/>
              <a:sym typeface="Roboto Mono"/>
            </a:endParaRPr>
          </a:p>
        </p:txBody>
      </p:sp>
      <p:sp>
        <p:nvSpPr>
          <p:cNvPr id="241" name="Google Shape;241;p36"/>
          <p:cNvSpPr txBox="1"/>
          <p:nvPr/>
        </p:nvSpPr>
        <p:spPr>
          <a:xfrm>
            <a:off x="364050" y="933175"/>
            <a:ext cx="8415900" cy="39879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FFFFFF"/>
              </a:buClr>
              <a:buSzPts val="1000"/>
              <a:buFont typeface="Roboto Mono"/>
              <a:buChar char="➔"/>
            </a:pPr>
            <a:r>
              <a:rPr lang="es" sz="1000">
                <a:solidFill>
                  <a:srgbClr val="FFFFFF"/>
                </a:solidFill>
                <a:latin typeface="Roboto Mono"/>
                <a:ea typeface="Roboto Mono"/>
                <a:cs typeface="Roboto Mono"/>
                <a:sym typeface="Roboto Mono"/>
              </a:rPr>
              <a:t>Geim A. K., </a:t>
            </a:r>
            <a:r>
              <a:rPr i="1" lang="es" sz="1000">
                <a:solidFill>
                  <a:srgbClr val="FFFFFF"/>
                </a:solidFill>
                <a:latin typeface="Roboto Mono"/>
                <a:ea typeface="Roboto Mono"/>
                <a:cs typeface="Roboto Mono"/>
                <a:sym typeface="Roboto Mono"/>
              </a:rPr>
              <a:t>Graphene: Status and prospects</a:t>
            </a:r>
            <a:r>
              <a:rPr lang="es" sz="1000">
                <a:solidFill>
                  <a:srgbClr val="FFFFFF"/>
                </a:solidFill>
                <a:latin typeface="Roboto Mono"/>
                <a:ea typeface="Roboto Mono"/>
                <a:cs typeface="Roboto Mono"/>
                <a:sym typeface="Roboto Mono"/>
              </a:rPr>
              <a:t>, Manchester Centre for Mesoscience and Nanotechnology, University of Manchester,  Oxford Road M13 9PL, Manchester, UK.</a:t>
            </a:r>
            <a:endParaRPr sz="1000">
              <a:solidFill>
                <a:srgbClr val="FFFFFF"/>
              </a:solidFill>
              <a:latin typeface="Roboto Mono"/>
              <a:ea typeface="Roboto Mono"/>
              <a:cs typeface="Roboto Mono"/>
              <a:sym typeface="Roboto Mono"/>
            </a:endParaRPr>
          </a:p>
          <a:p>
            <a:pPr indent="-292100" lvl="0" marL="457200" rtl="0" algn="l">
              <a:spcBef>
                <a:spcPts val="0"/>
              </a:spcBef>
              <a:spcAft>
                <a:spcPts val="0"/>
              </a:spcAft>
              <a:buClr>
                <a:srgbClr val="FFFFFF"/>
              </a:buClr>
              <a:buSzPts val="1000"/>
              <a:buFont typeface="Roboto Mono"/>
              <a:buChar char="➔"/>
            </a:pPr>
            <a:r>
              <a:rPr lang="es" sz="1000">
                <a:solidFill>
                  <a:srgbClr val="FFFFFF"/>
                </a:solidFill>
                <a:latin typeface="Roboto Mono"/>
                <a:ea typeface="Roboto Mono"/>
                <a:cs typeface="Roboto Mono"/>
                <a:sym typeface="Roboto Mono"/>
              </a:rPr>
              <a:t>Ferrari A.C. et al., </a:t>
            </a:r>
            <a:r>
              <a:rPr i="1" lang="es" sz="1000">
                <a:solidFill>
                  <a:srgbClr val="FFFFFF"/>
                </a:solidFill>
                <a:latin typeface="Roboto Mono"/>
                <a:ea typeface="Roboto Mono"/>
                <a:cs typeface="Roboto Mono"/>
                <a:sym typeface="Roboto Mono"/>
              </a:rPr>
              <a:t>Raman Spectrum of Graphene and Graphene layers</a:t>
            </a:r>
            <a:r>
              <a:rPr lang="es" sz="1000">
                <a:solidFill>
                  <a:srgbClr val="FFFFFF"/>
                </a:solidFill>
                <a:latin typeface="Roboto Mono"/>
                <a:ea typeface="Roboto Mono"/>
                <a:cs typeface="Roboto Mono"/>
                <a:sym typeface="Roboto Mono"/>
              </a:rPr>
              <a:t>, PHYSICAL REVIEW LETTERS, PRL 97, 187401, 2006: DOI: 10.1103/PhysRevLett.97.187401.</a:t>
            </a:r>
            <a:endParaRPr sz="1000">
              <a:solidFill>
                <a:srgbClr val="FFFFFF"/>
              </a:solidFill>
              <a:latin typeface="Roboto Mono"/>
              <a:ea typeface="Roboto Mono"/>
              <a:cs typeface="Roboto Mono"/>
              <a:sym typeface="Roboto Mono"/>
            </a:endParaRPr>
          </a:p>
          <a:p>
            <a:pPr indent="-292100" lvl="0" marL="457200" rtl="0" algn="l">
              <a:spcBef>
                <a:spcPts val="0"/>
              </a:spcBef>
              <a:spcAft>
                <a:spcPts val="0"/>
              </a:spcAft>
              <a:buClr>
                <a:srgbClr val="FFFFFF"/>
              </a:buClr>
              <a:buSzPts val="1000"/>
              <a:buFont typeface="Roboto Mono"/>
              <a:buChar char="➔"/>
            </a:pPr>
            <a:r>
              <a:rPr lang="es" sz="1000">
                <a:solidFill>
                  <a:srgbClr val="FFFFFF"/>
                </a:solidFill>
                <a:latin typeface="Roboto Mono"/>
                <a:ea typeface="Roboto Mono"/>
                <a:cs typeface="Roboto Mono"/>
                <a:sym typeface="Roboto Mono"/>
              </a:rPr>
              <a:t>Taherian F. et al., </a:t>
            </a:r>
            <a:r>
              <a:rPr i="1" lang="es" sz="1000">
                <a:solidFill>
                  <a:srgbClr val="FFFFFF"/>
                </a:solidFill>
                <a:latin typeface="Roboto Mono"/>
                <a:ea typeface="Roboto Mono"/>
                <a:cs typeface="Roboto Mono"/>
                <a:sym typeface="Roboto Mono"/>
              </a:rPr>
              <a:t>What is the Contact Angle of Water on Graphene</a:t>
            </a:r>
            <a:r>
              <a:rPr lang="es" sz="1000">
                <a:solidFill>
                  <a:srgbClr val="FFFFFF"/>
                </a:solidFill>
                <a:latin typeface="Roboto Mono"/>
                <a:ea typeface="Roboto Mono"/>
                <a:cs typeface="Roboto Mono"/>
                <a:sym typeface="Roboto Mono"/>
              </a:rPr>
              <a:t>, ACS Publications, DOI: 10.1021/la304645w, Langmuir 2013, 1457 - 1465.</a:t>
            </a:r>
            <a:endParaRPr sz="1000">
              <a:solidFill>
                <a:srgbClr val="FFFFFF"/>
              </a:solidFill>
              <a:latin typeface="Roboto Mono"/>
              <a:ea typeface="Roboto Mono"/>
              <a:cs typeface="Roboto Mono"/>
              <a:sym typeface="Roboto Mono"/>
            </a:endParaRPr>
          </a:p>
          <a:p>
            <a:pPr indent="-292100" lvl="0" marL="457200" rtl="0" algn="l">
              <a:spcBef>
                <a:spcPts val="0"/>
              </a:spcBef>
              <a:spcAft>
                <a:spcPts val="0"/>
              </a:spcAft>
              <a:buClr>
                <a:srgbClr val="FFFFFF"/>
              </a:buClr>
              <a:buSzPts val="1000"/>
              <a:buFont typeface="Roboto Mono"/>
              <a:buChar char="➔"/>
            </a:pPr>
            <a:r>
              <a:rPr lang="es" sz="1000">
                <a:solidFill>
                  <a:srgbClr val="FFFFFF"/>
                </a:solidFill>
                <a:latin typeface="Roboto Mono"/>
                <a:ea typeface="Roboto Mono"/>
                <a:cs typeface="Roboto Mono"/>
                <a:sym typeface="Roboto Mono"/>
              </a:rPr>
              <a:t>Shin Y. J. et al., </a:t>
            </a:r>
            <a:r>
              <a:rPr i="1" lang="es" sz="1000">
                <a:solidFill>
                  <a:srgbClr val="FFFFFF"/>
                </a:solidFill>
                <a:latin typeface="Roboto Mono"/>
                <a:ea typeface="Roboto Mono"/>
                <a:cs typeface="Roboto Mono"/>
                <a:sym typeface="Roboto Mono"/>
              </a:rPr>
              <a:t>Surface-energy engineering of graphene</a:t>
            </a:r>
            <a:r>
              <a:rPr lang="es" sz="1000">
                <a:solidFill>
                  <a:srgbClr val="FFFFFF"/>
                </a:solidFill>
                <a:latin typeface="Roboto Mono"/>
                <a:ea typeface="Roboto Mono"/>
                <a:cs typeface="Roboto Mono"/>
                <a:sym typeface="Roboto Mono"/>
              </a:rPr>
              <a:t>, Langmuir 2010, 26, 3798 - 3802.</a:t>
            </a:r>
            <a:endParaRPr sz="1000">
              <a:solidFill>
                <a:srgbClr val="FFFFFF"/>
              </a:solidFill>
              <a:latin typeface="Roboto Mono"/>
              <a:ea typeface="Roboto Mono"/>
              <a:cs typeface="Roboto Mono"/>
              <a:sym typeface="Roboto Mono"/>
            </a:endParaRPr>
          </a:p>
          <a:p>
            <a:pPr indent="-292100" lvl="0" marL="457200" rtl="0" algn="l">
              <a:spcBef>
                <a:spcPts val="0"/>
              </a:spcBef>
              <a:spcAft>
                <a:spcPts val="0"/>
              </a:spcAft>
              <a:buClr>
                <a:srgbClr val="FFFFFF"/>
              </a:buClr>
              <a:buSzPts val="1000"/>
              <a:buFont typeface="Roboto Mono"/>
              <a:buChar char="➔"/>
            </a:pPr>
            <a:r>
              <a:rPr lang="es" sz="1000">
                <a:solidFill>
                  <a:srgbClr val="FFFFFF"/>
                </a:solidFill>
                <a:latin typeface="Roboto Mono"/>
                <a:ea typeface="Roboto Mono"/>
                <a:cs typeface="Roboto Mono"/>
                <a:sym typeface="Roboto Mono"/>
              </a:rPr>
              <a:t>Rafiee J. et al., </a:t>
            </a:r>
            <a:r>
              <a:rPr i="1" lang="es" sz="1000">
                <a:solidFill>
                  <a:srgbClr val="FFFFFF"/>
                </a:solidFill>
                <a:latin typeface="Roboto Mono"/>
                <a:ea typeface="Roboto Mono"/>
                <a:cs typeface="Roboto Mono"/>
                <a:sym typeface="Roboto Mono"/>
              </a:rPr>
              <a:t>Wetting transparency of graphene</a:t>
            </a:r>
            <a:r>
              <a:rPr lang="es" sz="1000">
                <a:solidFill>
                  <a:srgbClr val="FFFFFF"/>
                </a:solidFill>
                <a:latin typeface="Roboto Mono"/>
                <a:ea typeface="Roboto Mono"/>
                <a:cs typeface="Roboto Mono"/>
                <a:sym typeface="Roboto Mono"/>
              </a:rPr>
              <a:t>, Nat. Mater, 2012, 11, 217 - 222.</a:t>
            </a:r>
            <a:endParaRPr sz="1000">
              <a:solidFill>
                <a:srgbClr val="FFFFFF"/>
              </a:solidFill>
              <a:latin typeface="Roboto Mono"/>
              <a:ea typeface="Roboto Mono"/>
              <a:cs typeface="Roboto Mono"/>
              <a:sym typeface="Roboto Mono"/>
            </a:endParaRPr>
          </a:p>
          <a:p>
            <a:pPr indent="-292100" lvl="0" marL="457200" rtl="0" algn="l">
              <a:spcBef>
                <a:spcPts val="0"/>
              </a:spcBef>
              <a:spcAft>
                <a:spcPts val="0"/>
              </a:spcAft>
              <a:buClr>
                <a:srgbClr val="FFFFFF"/>
              </a:buClr>
              <a:buSzPts val="1000"/>
              <a:buFont typeface="Roboto Mono"/>
              <a:buChar char="➔"/>
            </a:pPr>
            <a:r>
              <a:rPr lang="es" sz="1000">
                <a:solidFill>
                  <a:srgbClr val="FFFFFF"/>
                </a:solidFill>
                <a:latin typeface="Roboto Mono"/>
                <a:ea typeface="Roboto Mono"/>
                <a:cs typeface="Roboto Mono"/>
                <a:sym typeface="Roboto Mono"/>
              </a:rPr>
              <a:t>Shih C. J. et al., </a:t>
            </a:r>
            <a:r>
              <a:rPr i="1" lang="es" sz="1000">
                <a:solidFill>
                  <a:srgbClr val="FFFFFF"/>
                </a:solidFill>
                <a:latin typeface="Roboto Mono"/>
                <a:ea typeface="Roboto Mono"/>
                <a:cs typeface="Roboto Mono"/>
                <a:sym typeface="Roboto Mono"/>
              </a:rPr>
              <a:t>Breakdown in the wetting transparency of graphene</a:t>
            </a:r>
            <a:r>
              <a:rPr lang="es" sz="1000">
                <a:solidFill>
                  <a:srgbClr val="FFFFFF"/>
                </a:solidFill>
                <a:latin typeface="Roboto Mono"/>
                <a:ea typeface="Roboto Mono"/>
                <a:cs typeface="Roboto Mono"/>
                <a:sym typeface="Roboto Mono"/>
              </a:rPr>
              <a:t>, Phys. Rev. Lett. 2012, 109, 176101.</a:t>
            </a:r>
            <a:endParaRPr sz="1000">
              <a:solidFill>
                <a:srgbClr val="FFFFFF"/>
              </a:solidFill>
              <a:latin typeface="Roboto Mono"/>
              <a:ea typeface="Roboto Mono"/>
              <a:cs typeface="Roboto Mono"/>
              <a:sym typeface="Roboto Mono"/>
            </a:endParaRPr>
          </a:p>
          <a:p>
            <a:pPr indent="-292100" lvl="0" marL="457200" rtl="0" algn="l">
              <a:spcBef>
                <a:spcPts val="0"/>
              </a:spcBef>
              <a:spcAft>
                <a:spcPts val="0"/>
              </a:spcAft>
              <a:buClr>
                <a:srgbClr val="FFFFFF"/>
              </a:buClr>
              <a:buSzPts val="1000"/>
              <a:buFont typeface="Roboto Mono"/>
              <a:buChar char="➔"/>
            </a:pPr>
            <a:r>
              <a:rPr lang="es" sz="1000">
                <a:solidFill>
                  <a:srgbClr val="FFFFFF"/>
                </a:solidFill>
                <a:latin typeface="Roboto Mono"/>
                <a:ea typeface="Roboto Mono"/>
                <a:cs typeface="Roboto Mono"/>
                <a:sym typeface="Roboto Mono"/>
              </a:rPr>
              <a:t>Wang S. R. et al. </a:t>
            </a:r>
            <a:r>
              <a:rPr i="1" lang="es" sz="1000">
                <a:solidFill>
                  <a:srgbClr val="FFFFFF"/>
                </a:solidFill>
                <a:latin typeface="Roboto Mono"/>
                <a:ea typeface="Roboto Mono"/>
                <a:cs typeface="Roboto Mono"/>
                <a:sym typeface="Roboto Mono"/>
              </a:rPr>
              <a:t>Wettability and surface free energy of graphene films</a:t>
            </a:r>
            <a:r>
              <a:rPr lang="es" sz="1000">
                <a:solidFill>
                  <a:srgbClr val="FFFFFF"/>
                </a:solidFill>
                <a:latin typeface="Roboto Mono"/>
                <a:ea typeface="Roboto Mono"/>
                <a:cs typeface="Roboto Mono"/>
                <a:sym typeface="Roboto Mono"/>
              </a:rPr>
              <a:t>, Langmuir 2009, 25, 11078 - 11081.</a:t>
            </a:r>
            <a:endParaRPr sz="1000">
              <a:solidFill>
                <a:srgbClr val="FFFFFF"/>
              </a:solidFill>
              <a:latin typeface="Roboto Mono"/>
              <a:ea typeface="Roboto Mono"/>
              <a:cs typeface="Roboto Mono"/>
              <a:sym typeface="Roboto Mono"/>
            </a:endParaRPr>
          </a:p>
          <a:p>
            <a:pPr indent="-292100" lvl="0" marL="457200" rtl="0" algn="l">
              <a:spcBef>
                <a:spcPts val="0"/>
              </a:spcBef>
              <a:spcAft>
                <a:spcPts val="0"/>
              </a:spcAft>
              <a:buClr>
                <a:srgbClr val="FFFFFF"/>
              </a:buClr>
              <a:buSzPts val="1000"/>
              <a:buFont typeface="Roboto Mono"/>
              <a:buChar char="➔"/>
            </a:pPr>
            <a:r>
              <a:rPr lang="es" sz="1000">
                <a:solidFill>
                  <a:srgbClr val="FFFFFF"/>
                </a:solidFill>
                <a:latin typeface="Roboto Mono"/>
                <a:ea typeface="Roboto Mono"/>
                <a:cs typeface="Roboto Mono"/>
                <a:sym typeface="Roboto Mono"/>
              </a:rPr>
              <a:t>Orlova E. et al., </a:t>
            </a:r>
            <a:r>
              <a:rPr i="1" lang="es" sz="1000">
                <a:solidFill>
                  <a:srgbClr val="FFFFFF"/>
                </a:solidFill>
                <a:latin typeface="Roboto Mono"/>
                <a:ea typeface="Roboto Mono"/>
                <a:cs typeface="Roboto Mono"/>
                <a:sym typeface="Roboto Mono"/>
              </a:rPr>
              <a:t>Investigation of drop dynamic contact angle on copper surface</a:t>
            </a:r>
            <a:r>
              <a:rPr lang="es" sz="1000">
                <a:solidFill>
                  <a:srgbClr val="FFFFFF"/>
                </a:solidFill>
                <a:latin typeface="Roboto Mono"/>
                <a:ea typeface="Roboto Mono"/>
                <a:cs typeface="Roboto Mono"/>
                <a:sym typeface="Roboto Mono"/>
              </a:rPr>
              <a:t>, EPJ Web of Conferences82, 01053, DOI: 10.1051/epjconf/20158201053,  EDP Sciences, 2015.</a:t>
            </a:r>
            <a:endParaRPr sz="1000">
              <a:solidFill>
                <a:srgbClr val="FFFFFF"/>
              </a:solidFill>
              <a:latin typeface="Roboto Mono"/>
              <a:ea typeface="Roboto Mono"/>
              <a:cs typeface="Roboto Mono"/>
              <a:sym typeface="Roboto Mono"/>
            </a:endParaRPr>
          </a:p>
          <a:p>
            <a:pPr indent="-292100" lvl="0" marL="457200" rtl="0" algn="l">
              <a:spcBef>
                <a:spcPts val="0"/>
              </a:spcBef>
              <a:spcAft>
                <a:spcPts val="0"/>
              </a:spcAft>
              <a:buClr>
                <a:srgbClr val="FFFFFF"/>
              </a:buClr>
              <a:buSzPts val="1000"/>
              <a:buFont typeface="Roboto Mono"/>
              <a:buChar char="➔"/>
            </a:pPr>
            <a:r>
              <a:rPr lang="es" sz="1000">
                <a:solidFill>
                  <a:srgbClr val="FFFFFF"/>
                </a:solidFill>
                <a:latin typeface="Roboto Mono"/>
                <a:ea typeface="Roboto Mono"/>
                <a:cs typeface="Roboto Mono"/>
                <a:sym typeface="Roboto Mono"/>
              </a:rPr>
              <a:t>Tadros M. E. et al., </a:t>
            </a:r>
            <a:r>
              <a:rPr i="1" lang="es" sz="1000">
                <a:solidFill>
                  <a:srgbClr val="FFFFFF"/>
                </a:solidFill>
                <a:latin typeface="Roboto Mono"/>
                <a:ea typeface="Roboto Mono"/>
                <a:cs typeface="Roboto Mono"/>
                <a:sym typeface="Roboto Mono"/>
              </a:rPr>
              <a:t>Adsorption and Contact Angle Studies I. Water on Smooth Carbon, Linear Polyethylene, and Stearic Acid-Coated Copper</a:t>
            </a:r>
            <a:r>
              <a:rPr lang="es" sz="1000">
                <a:solidFill>
                  <a:srgbClr val="FFFFFF"/>
                </a:solidFill>
                <a:latin typeface="Roboto Mono"/>
                <a:ea typeface="Roboto Mono"/>
                <a:cs typeface="Roboto Mono"/>
                <a:sym typeface="Roboto Mono"/>
              </a:rPr>
              <a:t>, Journal of Colloid and Interface Science, Vol. 49, No. 2, November 1974.</a:t>
            </a:r>
            <a:endParaRPr sz="1000">
              <a:solidFill>
                <a:srgbClr val="FFFFFF"/>
              </a:solidFill>
              <a:latin typeface="Roboto Mono"/>
              <a:ea typeface="Roboto Mono"/>
              <a:cs typeface="Roboto Mono"/>
              <a:sym typeface="Roboto Mono"/>
            </a:endParaRPr>
          </a:p>
          <a:p>
            <a:pPr indent="-292100" lvl="0" marL="457200" rtl="0" algn="l">
              <a:spcBef>
                <a:spcPts val="0"/>
              </a:spcBef>
              <a:spcAft>
                <a:spcPts val="0"/>
              </a:spcAft>
              <a:buClr>
                <a:srgbClr val="FFFFFF"/>
              </a:buClr>
              <a:buSzPts val="1000"/>
              <a:buFont typeface="Roboto Mono"/>
              <a:buChar char="➔"/>
            </a:pPr>
            <a:r>
              <a:rPr lang="es" sz="1000">
                <a:solidFill>
                  <a:srgbClr val="FFFFFF"/>
                </a:solidFill>
                <a:latin typeface="Roboto Mono"/>
                <a:ea typeface="Roboto Mono"/>
                <a:cs typeface="Roboto Mono"/>
                <a:sym typeface="Roboto Mono"/>
              </a:rPr>
              <a:t>Zhuang Y.X. et al., </a:t>
            </a:r>
            <a:r>
              <a:rPr i="1" lang="es" sz="1000">
                <a:solidFill>
                  <a:srgbClr val="FFFFFF"/>
                </a:solidFill>
                <a:latin typeface="Roboto Mono"/>
                <a:ea typeface="Roboto Mono"/>
                <a:cs typeface="Roboto Mono"/>
                <a:sym typeface="Roboto Mono"/>
              </a:rPr>
              <a:t>Growth and properties of self-assembled monolayers on metals</a:t>
            </a:r>
            <a:r>
              <a:rPr lang="es" sz="1000">
                <a:solidFill>
                  <a:srgbClr val="FFFFFF"/>
                </a:solidFill>
                <a:latin typeface="Roboto Mono"/>
                <a:ea typeface="Roboto Mono"/>
                <a:cs typeface="Roboto Mono"/>
                <a:sym typeface="Roboto Mono"/>
              </a:rPr>
              <a:t>, DOI: 10.1088/1742 - 6596/152/1/012029, Journal of Physics: Conference Series, 152, 12 - 29, 2009.</a:t>
            </a:r>
            <a:endParaRPr sz="1000">
              <a:solidFill>
                <a:srgbClr val="FFFFFF"/>
              </a:solidFill>
              <a:latin typeface="Roboto Mono"/>
              <a:ea typeface="Roboto Mono"/>
              <a:cs typeface="Roboto Mono"/>
              <a:sym typeface="Roboto Mono"/>
            </a:endParaRPr>
          </a:p>
          <a:p>
            <a:pPr indent="-292100" lvl="0" marL="457200" rtl="0" algn="l">
              <a:spcBef>
                <a:spcPts val="0"/>
              </a:spcBef>
              <a:spcAft>
                <a:spcPts val="0"/>
              </a:spcAft>
              <a:buClr>
                <a:srgbClr val="FFFFFF"/>
              </a:buClr>
              <a:buSzPts val="1000"/>
              <a:buFont typeface="Roboto Mono"/>
              <a:buChar char="➔"/>
            </a:pPr>
            <a:r>
              <a:rPr lang="es" sz="1000">
                <a:solidFill>
                  <a:srgbClr val="FFFFFF"/>
                </a:solidFill>
                <a:latin typeface="Roboto Mono"/>
                <a:ea typeface="Roboto Mono"/>
                <a:cs typeface="Roboto Mono"/>
                <a:sym typeface="Roboto Mono"/>
              </a:rPr>
              <a:t>Creighton J. R., </a:t>
            </a:r>
            <a:r>
              <a:rPr i="1" lang="es" sz="1000">
                <a:solidFill>
                  <a:srgbClr val="FFFFFF"/>
                </a:solidFill>
                <a:latin typeface="Roboto Mono"/>
                <a:ea typeface="Roboto Mono"/>
                <a:cs typeface="Roboto Mono"/>
                <a:sym typeface="Roboto Mono"/>
              </a:rPr>
              <a:t>Introduction to Chemical Vapor Deposition (CVD)</a:t>
            </a:r>
            <a:r>
              <a:rPr lang="es" sz="1000">
                <a:solidFill>
                  <a:srgbClr val="FFFFFF"/>
                </a:solidFill>
                <a:latin typeface="Roboto Mono"/>
                <a:ea typeface="Roboto Mono"/>
                <a:cs typeface="Roboto Mono"/>
                <a:sym typeface="Roboto Mono"/>
              </a:rPr>
              <a:t>, ASM International, Albuquerque, 2001.</a:t>
            </a:r>
            <a:endParaRPr sz="1000">
              <a:solidFill>
                <a:srgbClr val="FFFFFF"/>
              </a:solidFill>
              <a:latin typeface="Roboto Mono"/>
              <a:ea typeface="Roboto Mono"/>
              <a:cs typeface="Roboto Mono"/>
              <a:sym typeface="Roboto Mono"/>
            </a:endParaRPr>
          </a:p>
          <a:p>
            <a:pPr indent="-292100" lvl="0" marL="457200" rtl="0" algn="l">
              <a:spcBef>
                <a:spcPts val="0"/>
              </a:spcBef>
              <a:spcAft>
                <a:spcPts val="0"/>
              </a:spcAft>
              <a:buClr>
                <a:srgbClr val="FFFFFF"/>
              </a:buClr>
              <a:buSzPts val="1000"/>
              <a:buFont typeface="Roboto Mono"/>
              <a:buChar char="➔"/>
            </a:pPr>
            <a:r>
              <a:rPr lang="es" sz="1000">
                <a:solidFill>
                  <a:srgbClr val="FFFFFF"/>
                </a:solidFill>
                <a:latin typeface="Roboto Mono"/>
                <a:ea typeface="Roboto Mono"/>
                <a:cs typeface="Roboto Mono"/>
                <a:sym typeface="Roboto Mono"/>
              </a:rPr>
              <a:t>Wall M., </a:t>
            </a:r>
            <a:r>
              <a:rPr i="1" lang="es" sz="1000">
                <a:solidFill>
                  <a:srgbClr val="FFFFFF"/>
                </a:solidFill>
                <a:latin typeface="Roboto Mono"/>
                <a:ea typeface="Roboto Mono"/>
                <a:cs typeface="Roboto Mono"/>
                <a:sym typeface="Roboto Mono"/>
              </a:rPr>
              <a:t>The Raman Spectroscopy of Graphene and the Determination of Layer Thickness</a:t>
            </a:r>
            <a:r>
              <a:rPr lang="es" sz="1000">
                <a:solidFill>
                  <a:srgbClr val="FFFFFF"/>
                </a:solidFill>
                <a:latin typeface="Roboto Mono"/>
                <a:ea typeface="Roboto Mono"/>
                <a:cs typeface="Roboto Mono"/>
                <a:sym typeface="Roboto Mono"/>
              </a:rPr>
              <a:t>, Thermo-Fisher Scientific, Application Note: 52252:1-5, 2011.</a:t>
            </a:r>
            <a:endParaRPr sz="1000">
              <a:solidFill>
                <a:srgbClr val="FFFFFF"/>
              </a:solidFill>
              <a:latin typeface="Roboto Mono"/>
              <a:ea typeface="Roboto Mono"/>
              <a:cs typeface="Roboto Mono"/>
              <a:sym typeface="Roboto Mono"/>
            </a:endParaRPr>
          </a:p>
          <a:p>
            <a:pPr indent="-292100" lvl="0" marL="457200" rtl="0" algn="l">
              <a:spcBef>
                <a:spcPts val="0"/>
              </a:spcBef>
              <a:spcAft>
                <a:spcPts val="0"/>
              </a:spcAft>
              <a:buClr>
                <a:srgbClr val="FFFFFF"/>
              </a:buClr>
              <a:buSzPts val="1000"/>
              <a:buFont typeface="Roboto Mono"/>
              <a:buChar char="➔"/>
            </a:pPr>
            <a:r>
              <a:rPr lang="es" sz="1000">
                <a:solidFill>
                  <a:srgbClr val="FFFFFF"/>
                </a:solidFill>
                <a:latin typeface="Roboto Mono"/>
                <a:ea typeface="Roboto Mono"/>
                <a:cs typeface="Roboto Mono"/>
                <a:sym typeface="Roboto Mono"/>
              </a:rPr>
              <a:t>Schrader B., </a:t>
            </a:r>
            <a:r>
              <a:rPr i="1" lang="es" sz="1000">
                <a:solidFill>
                  <a:srgbClr val="FFFFFF"/>
                </a:solidFill>
                <a:latin typeface="Roboto Mono"/>
                <a:ea typeface="Roboto Mono"/>
                <a:cs typeface="Roboto Mono"/>
                <a:sym typeface="Roboto Mono"/>
              </a:rPr>
              <a:t>Infrared and Raman Spectroscopy</a:t>
            </a:r>
            <a:r>
              <a:rPr lang="es" sz="1000">
                <a:solidFill>
                  <a:srgbClr val="FFFFFF"/>
                </a:solidFill>
                <a:latin typeface="Roboto Mono"/>
                <a:ea typeface="Roboto Mono"/>
                <a:cs typeface="Roboto Mono"/>
                <a:sym typeface="Roboto Mono"/>
              </a:rPr>
              <a:t>, B. ed., VCH Publishers Inc.: New York, 1995; Chapter 4.</a:t>
            </a:r>
            <a:endParaRPr sz="1000">
              <a:solidFill>
                <a:srgbClr val="FFFFFF"/>
              </a:solidFill>
              <a:latin typeface="Roboto Mono"/>
              <a:ea typeface="Roboto Mono"/>
              <a:cs typeface="Roboto Mono"/>
              <a:sym typeface="Roboto Mono"/>
            </a:endParaRPr>
          </a:p>
          <a:p>
            <a:pPr indent="-292100" lvl="0" marL="457200" rtl="0" algn="l">
              <a:spcBef>
                <a:spcPts val="0"/>
              </a:spcBef>
              <a:spcAft>
                <a:spcPts val="0"/>
              </a:spcAft>
              <a:buClr>
                <a:srgbClr val="FFFFFF"/>
              </a:buClr>
              <a:buSzPts val="1000"/>
              <a:buFont typeface="Roboto Mono"/>
              <a:buChar char="➔"/>
            </a:pPr>
            <a:r>
              <a:rPr lang="es" sz="1000">
                <a:solidFill>
                  <a:srgbClr val="FFFFFF"/>
                </a:solidFill>
                <a:latin typeface="Roboto Mono"/>
                <a:ea typeface="Roboto Mono"/>
                <a:cs typeface="Roboto Mono"/>
                <a:sym typeface="Roboto Mono"/>
              </a:rPr>
              <a:t>Gutierrez-Valdés A. et al., </a:t>
            </a:r>
            <a:r>
              <a:rPr i="1" lang="es" sz="1000">
                <a:solidFill>
                  <a:srgbClr val="FFFFFF"/>
                </a:solidFill>
                <a:latin typeface="Roboto Mono"/>
                <a:ea typeface="Roboto Mono"/>
                <a:cs typeface="Roboto Mono"/>
                <a:sym typeface="Roboto Mono"/>
              </a:rPr>
              <a:t>Graphene CVD on Pd Substrates</a:t>
            </a:r>
            <a:r>
              <a:rPr lang="es" sz="1000">
                <a:solidFill>
                  <a:srgbClr val="FFFFFF"/>
                </a:solidFill>
                <a:latin typeface="Roboto Mono"/>
                <a:ea typeface="Roboto Mono"/>
                <a:cs typeface="Roboto Mono"/>
                <a:sym typeface="Roboto Mono"/>
              </a:rPr>
              <a:t>, F. Ciencias - IFUNAM, México 2019.</a:t>
            </a:r>
            <a:endParaRPr sz="1000">
              <a:solidFill>
                <a:srgbClr val="FFFFFF"/>
              </a:solidFill>
              <a:latin typeface="Roboto Mono"/>
              <a:ea typeface="Roboto Mono"/>
              <a:cs typeface="Roboto Mono"/>
              <a:sym typeface="Roboto Mon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5"/>
          <p:cNvSpPr txBox="1"/>
          <p:nvPr>
            <p:ph type="title"/>
          </p:nvPr>
        </p:nvSpPr>
        <p:spPr>
          <a:xfrm>
            <a:off x="227825" y="117350"/>
            <a:ext cx="8766900" cy="9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3800">
                <a:solidFill>
                  <a:srgbClr val="FFFFFF"/>
                </a:solidFill>
                <a:latin typeface="Roboto"/>
                <a:ea typeface="Roboto"/>
                <a:cs typeface="Roboto"/>
                <a:sym typeface="Roboto"/>
              </a:rPr>
              <a:t>Marco teórico</a:t>
            </a:r>
            <a:r>
              <a:rPr b="1" lang="es" sz="3600">
                <a:solidFill>
                  <a:srgbClr val="FFFFFF"/>
                </a:solidFill>
                <a:latin typeface="Roboto"/>
                <a:ea typeface="Roboto"/>
                <a:cs typeface="Roboto"/>
                <a:sym typeface="Roboto"/>
              </a:rPr>
              <a:t>:</a:t>
            </a:r>
            <a:r>
              <a:rPr b="1" lang="es" sz="4800">
                <a:solidFill>
                  <a:srgbClr val="FFFFFF"/>
                </a:solidFill>
                <a:latin typeface="Roboto"/>
                <a:ea typeface="Roboto"/>
                <a:cs typeface="Roboto"/>
                <a:sym typeface="Roboto"/>
              </a:rPr>
              <a:t> </a:t>
            </a:r>
            <a:r>
              <a:rPr b="1" lang="es" sz="2400">
                <a:solidFill>
                  <a:srgbClr val="FFFFFF"/>
                </a:solidFill>
                <a:latin typeface="Roboto"/>
                <a:ea typeface="Roboto"/>
                <a:cs typeface="Roboto"/>
                <a:sym typeface="Roboto"/>
              </a:rPr>
              <a:t>Propiedades físicas del grafeno</a:t>
            </a:r>
            <a:endParaRPr b="1" sz="2400">
              <a:solidFill>
                <a:srgbClr val="FFFFFF"/>
              </a:solidFill>
              <a:latin typeface="Roboto"/>
              <a:ea typeface="Roboto"/>
              <a:cs typeface="Roboto"/>
              <a:sym typeface="Roboto"/>
            </a:endParaRPr>
          </a:p>
          <a:p>
            <a:pPr indent="0" lvl="0" marL="0" rtl="0" algn="l">
              <a:spcBef>
                <a:spcPts val="0"/>
              </a:spcBef>
              <a:spcAft>
                <a:spcPts val="0"/>
              </a:spcAft>
              <a:buNone/>
            </a:pPr>
            <a:r>
              <a:t/>
            </a:r>
            <a:endParaRPr sz="2400" u="sng"/>
          </a:p>
        </p:txBody>
      </p:sp>
      <p:sp>
        <p:nvSpPr>
          <p:cNvPr id="77" name="Google Shape;77;p15"/>
          <p:cNvSpPr txBox="1"/>
          <p:nvPr/>
        </p:nvSpPr>
        <p:spPr>
          <a:xfrm>
            <a:off x="227825" y="1219850"/>
            <a:ext cx="4000200" cy="3612300"/>
          </a:xfrm>
          <a:prstGeom prst="rect">
            <a:avLst/>
          </a:prstGeom>
          <a:noFill/>
          <a:ln cap="flat" cmpd="sng" w="19050">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F3F3F3"/>
                </a:solidFill>
                <a:highlight>
                  <a:srgbClr val="134F5C"/>
                </a:highlight>
              </a:rPr>
              <a:t>El grafeno es una capa de pocos átomos de espesor de carbono hibridado </a:t>
            </a:r>
            <a:r>
              <a:rPr lang="es" sz="1800">
                <a:solidFill>
                  <a:srgbClr val="F3F3F3"/>
                </a:solidFill>
                <a:highlight>
                  <a:srgbClr val="134F5C"/>
                </a:highlight>
              </a:rPr>
              <a:t>sp2 </a:t>
            </a:r>
            <a:r>
              <a:rPr lang="es" sz="1800">
                <a:solidFill>
                  <a:srgbClr val="F3F3F3"/>
                </a:solidFill>
                <a:highlight>
                  <a:srgbClr val="134F5C"/>
                </a:highlight>
              </a:rPr>
              <a:t>dispuestos en una red de panal hexagonal. </a:t>
            </a:r>
            <a:endParaRPr sz="1800">
              <a:solidFill>
                <a:srgbClr val="F3F3F3"/>
              </a:solidFill>
              <a:highlight>
                <a:srgbClr val="134F5C"/>
              </a:highlight>
            </a:endParaRPr>
          </a:p>
          <a:p>
            <a:pPr indent="0" lvl="0" marL="0" rtl="0" algn="l">
              <a:spcBef>
                <a:spcPts val="0"/>
              </a:spcBef>
              <a:spcAft>
                <a:spcPts val="0"/>
              </a:spcAft>
              <a:buNone/>
            </a:pPr>
            <a:r>
              <a:t/>
            </a:r>
            <a:endParaRPr sz="1800">
              <a:solidFill>
                <a:srgbClr val="F3F3F3"/>
              </a:solidFill>
              <a:highlight>
                <a:srgbClr val="134F5C"/>
              </a:highlight>
            </a:endParaRPr>
          </a:p>
          <a:p>
            <a:pPr indent="0" lvl="0" marL="0" rtl="0" algn="l">
              <a:spcBef>
                <a:spcPts val="0"/>
              </a:spcBef>
              <a:spcAft>
                <a:spcPts val="0"/>
              </a:spcAft>
              <a:buNone/>
            </a:pPr>
            <a:r>
              <a:rPr lang="es" sz="1800">
                <a:solidFill>
                  <a:srgbClr val="F3F3F3"/>
                </a:solidFill>
                <a:highlight>
                  <a:srgbClr val="134F5C"/>
                </a:highlight>
              </a:rPr>
              <a:t>Posee una combinación única de propiedades: alta área superficial específica, e</a:t>
            </a:r>
            <a:r>
              <a:rPr lang="es" sz="1800">
                <a:solidFill>
                  <a:srgbClr val="F3F3F3"/>
                </a:solidFill>
                <a:highlight>
                  <a:srgbClr val="134F5C"/>
                </a:highlight>
              </a:rPr>
              <a:t>stabilidad </a:t>
            </a:r>
            <a:r>
              <a:rPr lang="es" sz="1800">
                <a:solidFill>
                  <a:srgbClr val="F3F3F3"/>
                </a:solidFill>
                <a:highlight>
                  <a:srgbClr val="134F5C"/>
                </a:highlight>
              </a:rPr>
              <a:t>química, resistencia mecánica, flexibilidad, alta c</a:t>
            </a:r>
            <a:r>
              <a:rPr lang="es" sz="1800">
                <a:solidFill>
                  <a:srgbClr val="F3F3F3"/>
                </a:solidFill>
                <a:highlight>
                  <a:srgbClr val="134F5C"/>
                </a:highlight>
              </a:rPr>
              <a:t>onductividad</a:t>
            </a:r>
            <a:r>
              <a:rPr lang="es" sz="1800">
                <a:solidFill>
                  <a:srgbClr val="F3F3F3"/>
                </a:solidFill>
                <a:highlight>
                  <a:srgbClr val="134F5C"/>
                </a:highlight>
              </a:rPr>
              <a:t> eléctrica y térmica,</a:t>
            </a:r>
            <a:endParaRPr sz="1800">
              <a:solidFill>
                <a:srgbClr val="F3F3F3"/>
              </a:solidFill>
              <a:highlight>
                <a:srgbClr val="134F5C"/>
              </a:highlight>
            </a:endParaRPr>
          </a:p>
          <a:p>
            <a:pPr indent="0" lvl="0" marL="0" marR="25400" rtl="0" algn="l">
              <a:lnSpc>
                <a:spcPct val="115000"/>
              </a:lnSpc>
              <a:spcBef>
                <a:spcPts val="0"/>
              </a:spcBef>
              <a:spcAft>
                <a:spcPts val="0"/>
              </a:spcAft>
              <a:buClr>
                <a:srgbClr val="000000"/>
              </a:buClr>
              <a:buSzPts val="1100"/>
              <a:buFont typeface="Arial"/>
              <a:buNone/>
            </a:pPr>
            <a:r>
              <a:rPr lang="es" sz="1800">
                <a:solidFill>
                  <a:srgbClr val="F3F3F3"/>
                </a:solidFill>
                <a:highlight>
                  <a:srgbClr val="134F5C"/>
                </a:highlight>
              </a:rPr>
              <a:t>brecha de banda sintonizable además de ser transparente.</a:t>
            </a:r>
            <a:endParaRPr sz="1800">
              <a:solidFill>
                <a:srgbClr val="F3F3F3"/>
              </a:solidFill>
              <a:highlight>
                <a:srgbClr val="134F5C"/>
              </a:highlight>
            </a:endParaRPr>
          </a:p>
        </p:txBody>
      </p:sp>
      <p:pic>
        <p:nvPicPr>
          <p:cNvPr id="78" name="Google Shape;78;p15"/>
          <p:cNvPicPr preferRelativeResize="0"/>
          <p:nvPr/>
        </p:nvPicPr>
        <p:blipFill>
          <a:blip r:embed="rId3">
            <a:alphaModFix/>
          </a:blip>
          <a:stretch>
            <a:fillRect/>
          </a:stretch>
        </p:blipFill>
        <p:spPr>
          <a:xfrm>
            <a:off x="4362650" y="1537075"/>
            <a:ext cx="4632075" cy="281398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6"/>
          <p:cNvSpPr txBox="1"/>
          <p:nvPr>
            <p:ph type="title"/>
          </p:nvPr>
        </p:nvSpPr>
        <p:spPr>
          <a:xfrm>
            <a:off x="311700" y="210125"/>
            <a:ext cx="8520600" cy="82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3800">
                <a:latin typeface="Roboto"/>
                <a:ea typeface="Roboto"/>
                <a:cs typeface="Roboto"/>
                <a:sym typeface="Roboto"/>
              </a:rPr>
              <a:t>Marco teórico</a:t>
            </a:r>
            <a:r>
              <a:rPr b="1" lang="es" sz="3600">
                <a:latin typeface="Roboto"/>
                <a:ea typeface="Roboto"/>
                <a:cs typeface="Roboto"/>
                <a:sym typeface="Roboto"/>
              </a:rPr>
              <a:t>: </a:t>
            </a:r>
            <a:r>
              <a:rPr b="1" lang="es" sz="2400">
                <a:latin typeface="Roboto"/>
                <a:ea typeface="Roboto"/>
                <a:cs typeface="Roboto"/>
                <a:sym typeface="Roboto"/>
              </a:rPr>
              <a:t>Interacción agua-grafeno</a:t>
            </a:r>
            <a:endParaRPr/>
          </a:p>
          <a:p>
            <a:pPr indent="0" lvl="0" marL="0" rtl="0" algn="l">
              <a:lnSpc>
                <a:spcPct val="115000"/>
              </a:lnSpc>
              <a:spcBef>
                <a:spcPts val="0"/>
              </a:spcBef>
              <a:spcAft>
                <a:spcPts val="0"/>
              </a:spcAft>
              <a:buNone/>
            </a:pPr>
            <a:r>
              <a:t/>
            </a:r>
            <a:endParaRPr sz="1800">
              <a:highlight>
                <a:srgbClr val="134F5C"/>
              </a:highlight>
              <a:latin typeface="Average"/>
              <a:ea typeface="Average"/>
              <a:cs typeface="Average"/>
              <a:sym typeface="Average"/>
            </a:endParaRPr>
          </a:p>
          <a:p>
            <a:pPr indent="0" lvl="0" marL="0" rtl="0" algn="l">
              <a:spcBef>
                <a:spcPts val="1600"/>
              </a:spcBef>
              <a:spcAft>
                <a:spcPts val="0"/>
              </a:spcAft>
              <a:buNone/>
            </a:pPr>
            <a:r>
              <a:t/>
            </a:r>
            <a:endParaRPr b="1" sz="2400">
              <a:latin typeface="Roboto"/>
              <a:ea typeface="Roboto"/>
              <a:cs typeface="Roboto"/>
              <a:sym typeface="Roboto"/>
            </a:endParaRPr>
          </a:p>
        </p:txBody>
      </p:sp>
      <p:sp>
        <p:nvSpPr>
          <p:cNvPr id="84" name="Google Shape;84;p16"/>
          <p:cNvSpPr txBox="1"/>
          <p:nvPr>
            <p:ph idx="1" type="body"/>
          </p:nvPr>
        </p:nvSpPr>
        <p:spPr>
          <a:xfrm>
            <a:off x="4106700" y="3254925"/>
            <a:ext cx="4725600" cy="1627800"/>
          </a:xfrm>
          <a:prstGeom prst="rect">
            <a:avLst/>
          </a:prstGeom>
          <a:ln cap="flat" cmpd="sng" w="19050">
            <a:solidFill>
              <a:srgbClr val="B4A7D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es" sz="1600">
                <a:solidFill>
                  <a:schemeClr val="dk1"/>
                </a:solidFill>
                <a:highlight>
                  <a:srgbClr val="134F5C"/>
                </a:highlight>
                <a:latin typeface="Arial"/>
                <a:ea typeface="Arial"/>
                <a:cs typeface="Arial"/>
                <a:sym typeface="Arial"/>
              </a:rPr>
              <a:t>APLICACIONES: </a:t>
            </a:r>
            <a:r>
              <a:rPr lang="es" sz="1600">
                <a:solidFill>
                  <a:schemeClr val="dk1"/>
                </a:solidFill>
                <a:highlight>
                  <a:srgbClr val="134F5C"/>
                </a:highlight>
                <a:latin typeface="Arial"/>
                <a:ea typeface="Arial"/>
                <a:cs typeface="Arial"/>
                <a:sym typeface="Arial"/>
              </a:rPr>
              <a:t>Recubrimientos de grafeno en superficies hidrófobicas y superhidrófobicas (generalmente aislantes eléctricos) podría dar como resultado una nueva clase de superficies superhidrofóbicas conductoras.</a:t>
            </a:r>
            <a:endParaRPr sz="1600">
              <a:solidFill>
                <a:schemeClr val="dk1"/>
              </a:solidFill>
              <a:highlight>
                <a:srgbClr val="134F5C"/>
              </a:highlight>
            </a:endParaRPr>
          </a:p>
        </p:txBody>
      </p:sp>
      <p:sp>
        <p:nvSpPr>
          <p:cNvPr id="85" name="Google Shape;85;p16"/>
          <p:cNvSpPr txBox="1"/>
          <p:nvPr>
            <p:ph idx="2" type="body"/>
          </p:nvPr>
        </p:nvSpPr>
        <p:spPr>
          <a:xfrm>
            <a:off x="227800" y="1035125"/>
            <a:ext cx="3714900" cy="3847500"/>
          </a:xfrm>
          <a:prstGeom prst="rect">
            <a:avLst/>
          </a:prstGeom>
          <a:ln cap="flat" cmpd="sng" w="19050">
            <a:solidFill>
              <a:srgbClr val="F4CCCC"/>
            </a:solidFill>
            <a:prstDash val="solid"/>
            <a:round/>
            <a:headEnd len="sm" w="sm" type="none"/>
            <a:tailEnd len="sm" w="sm" type="none"/>
          </a:ln>
        </p:spPr>
        <p:txBody>
          <a:bodyPr anchorCtr="0" anchor="t" bIns="91425" lIns="91425" spcFirstLastPara="1" rIns="91425" wrap="square" tIns="91425">
            <a:noAutofit/>
          </a:bodyPr>
          <a:lstStyle/>
          <a:p>
            <a:pPr indent="0" lvl="0" marL="0" marR="25400" rtl="0" algn="l">
              <a:spcBef>
                <a:spcPts val="0"/>
              </a:spcBef>
              <a:spcAft>
                <a:spcPts val="0"/>
              </a:spcAft>
              <a:buNone/>
            </a:pPr>
            <a:r>
              <a:rPr lang="es" sz="1800">
                <a:solidFill>
                  <a:schemeClr val="dk1"/>
                </a:solidFill>
                <a:highlight>
                  <a:srgbClr val="134F5C"/>
                </a:highlight>
                <a:latin typeface="Arial"/>
                <a:ea typeface="Arial"/>
                <a:cs typeface="Arial"/>
                <a:sym typeface="Arial"/>
              </a:rPr>
              <a:t>La humectabilidad de los sustratos se puede alterar de superhidrofóbico a superhidrofílico, utilizando hojas de grafeno.</a:t>
            </a:r>
            <a:endParaRPr sz="1800">
              <a:solidFill>
                <a:schemeClr val="dk1"/>
              </a:solidFill>
              <a:highlight>
                <a:srgbClr val="134F5C"/>
              </a:highlight>
              <a:latin typeface="Arial"/>
              <a:ea typeface="Arial"/>
              <a:cs typeface="Arial"/>
              <a:sym typeface="Arial"/>
            </a:endParaRPr>
          </a:p>
          <a:p>
            <a:pPr indent="0" lvl="0" marL="0" marR="25400" rtl="0" algn="l">
              <a:spcBef>
                <a:spcPts val="0"/>
              </a:spcBef>
              <a:spcAft>
                <a:spcPts val="0"/>
              </a:spcAft>
              <a:buNone/>
            </a:pPr>
            <a:r>
              <a:t/>
            </a:r>
            <a:endParaRPr sz="1800">
              <a:solidFill>
                <a:schemeClr val="dk1"/>
              </a:solidFill>
              <a:highlight>
                <a:srgbClr val="134F5C"/>
              </a:highlight>
              <a:latin typeface="Arial"/>
              <a:ea typeface="Arial"/>
              <a:cs typeface="Arial"/>
              <a:sym typeface="Arial"/>
            </a:endParaRPr>
          </a:p>
          <a:p>
            <a:pPr indent="0" lvl="0" marL="0" marR="25400" rtl="0" algn="l">
              <a:spcBef>
                <a:spcPts val="0"/>
              </a:spcBef>
              <a:spcAft>
                <a:spcPts val="0"/>
              </a:spcAft>
              <a:buNone/>
            </a:pPr>
            <a:r>
              <a:rPr lang="es" sz="1800">
                <a:solidFill>
                  <a:schemeClr val="dk1"/>
                </a:solidFill>
                <a:highlight>
                  <a:srgbClr val="134F5C"/>
                </a:highlight>
                <a:latin typeface="Arial"/>
                <a:ea typeface="Arial"/>
                <a:cs typeface="Arial"/>
                <a:sym typeface="Arial"/>
              </a:rPr>
              <a:t>Este es el factor clave para la comprensión de las interacciones de van der Waals y electrostáticas entre sustratos y líquidos,</a:t>
            </a:r>
            <a:endParaRPr sz="1800">
              <a:solidFill>
                <a:schemeClr val="dk1"/>
              </a:solidFill>
              <a:highlight>
                <a:srgbClr val="134F5C"/>
              </a:highlight>
              <a:latin typeface="Arial"/>
              <a:ea typeface="Arial"/>
              <a:cs typeface="Arial"/>
              <a:sym typeface="Arial"/>
            </a:endParaRPr>
          </a:p>
          <a:p>
            <a:pPr indent="0" lvl="0" marL="0" marR="25400" rtl="0" algn="l">
              <a:spcBef>
                <a:spcPts val="0"/>
              </a:spcBef>
              <a:spcAft>
                <a:spcPts val="0"/>
              </a:spcAft>
              <a:buNone/>
            </a:pPr>
            <a:r>
              <a:rPr lang="es" sz="1800">
                <a:solidFill>
                  <a:schemeClr val="dk1"/>
                </a:solidFill>
                <a:highlight>
                  <a:srgbClr val="134F5C"/>
                </a:highlight>
                <a:latin typeface="Arial"/>
                <a:ea typeface="Arial"/>
                <a:cs typeface="Arial"/>
                <a:sym typeface="Arial"/>
              </a:rPr>
              <a:t>importantes para determinar las propiedades térmicas.</a:t>
            </a:r>
            <a:endParaRPr sz="1800">
              <a:solidFill>
                <a:schemeClr val="dk1"/>
              </a:solidFill>
              <a:highlight>
                <a:srgbClr val="134F5C"/>
              </a:highlight>
              <a:latin typeface="Arial"/>
              <a:ea typeface="Arial"/>
              <a:cs typeface="Arial"/>
              <a:sym typeface="Arial"/>
            </a:endParaRPr>
          </a:p>
          <a:p>
            <a:pPr indent="0" lvl="0" marL="0" marR="25400" rtl="0" algn="l">
              <a:spcBef>
                <a:spcPts val="0"/>
              </a:spcBef>
              <a:spcAft>
                <a:spcPts val="0"/>
              </a:spcAft>
              <a:buClr>
                <a:srgbClr val="000000"/>
              </a:buClr>
              <a:buSzPts val="1100"/>
              <a:buFont typeface="Arial"/>
              <a:buNone/>
            </a:pPr>
            <a:r>
              <a:t/>
            </a:r>
            <a:endParaRPr sz="1100">
              <a:solidFill>
                <a:srgbClr val="212121"/>
              </a:solidFill>
              <a:highlight>
                <a:srgbClr val="FFFFFF"/>
              </a:highlight>
              <a:latin typeface="Arial"/>
              <a:ea typeface="Arial"/>
              <a:cs typeface="Arial"/>
              <a:sym typeface="Arial"/>
            </a:endParaRPr>
          </a:p>
          <a:p>
            <a:pPr indent="0" lvl="0" marL="0" rtl="0" algn="l">
              <a:spcBef>
                <a:spcPts val="0"/>
              </a:spcBef>
              <a:spcAft>
                <a:spcPts val="1600"/>
              </a:spcAft>
              <a:buNone/>
            </a:pPr>
            <a:r>
              <a:t/>
            </a:r>
            <a:endParaRPr/>
          </a:p>
        </p:txBody>
      </p:sp>
      <p:pic>
        <p:nvPicPr>
          <p:cNvPr id="86" name="Google Shape;86;p16"/>
          <p:cNvPicPr preferRelativeResize="0"/>
          <p:nvPr/>
        </p:nvPicPr>
        <p:blipFill rotWithShape="1">
          <a:blip r:embed="rId3">
            <a:alphaModFix/>
          </a:blip>
          <a:srcRect b="50161" l="0" r="0" t="0"/>
          <a:stretch/>
        </p:blipFill>
        <p:spPr>
          <a:xfrm>
            <a:off x="4106700" y="1202850"/>
            <a:ext cx="4725600" cy="1699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s" sz="3800">
                <a:latin typeface="Roboto"/>
                <a:ea typeface="Roboto"/>
                <a:cs typeface="Roboto"/>
                <a:sym typeface="Roboto"/>
              </a:rPr>
              <a:t>Marco teórico</a:t>
            </a:r>
            <a:r>
              <a:rPr b="1" lang="es" sz="3600">
                <a:latin typeface="Roboto"/>
                <a:ea typeface="Roboto"/>
                <a:cs typeface="Roboto"/>
                <a:sym typeface="Roboto"/>
              </a:rPr>
              <a:t>:</a:t>
            </a:r>
            <a:r>
              <a:rPr b="1" lang="es" sz="4800">
                <a:latin typeface="Roboto"/>
                <a:ea typeface="Roboto"/>
                <a:cs typeface="Roboto"/>
                <a:sym typeface="Roboto"/>
              </a:rPr>
              <a:t> </a:t>
            </a:r>
            <a:r>
              <a:rPr b="1" lang="es">
                <a:latin typeface="Roboto"/>
                <a:ea typeface="Roboto"/>
                <a:cs typeface="Roboto"/>
                <a:sym typeface="Roboto"/>
              </a:rPr>
              <a:t>Humectabilidad</a:t>
            </a:r>
            <a:endParaRPr/>
          </a:p>
        </p:txBody>
      </p:sp>
      <p:sp>
        <p:nvSpPr>
          <p:cNvPr id="92" name="Google Shape;92;p17"/>
          <p:cNvSpPr txBox="1"/>
          <p:nvPr>
            <p:ph idx="1" type="body"/>
          </p:nvPr>
        </p:nvSpPr>
        <p:spPr>
          <a:xfrm>
            <a:off x="311700" y="946525"/>
            <a:ext cx="3913800" cy="4022700"/>
          </a:xfrm>
          <a:prstGeom prst="rect">
            <a:avLst/>
          </a:prstGeom>
          <a:ln cap="flat" cmpd="sng" w="19050">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2400">
                <a:solidFill>
                  <a:schemeClr val="dk1"/>
                </a:solidFill>
                <a:latin typeface="Roboto"/>
                <a:ea typeface="Roboto"/>
                <a:cs typeface="Roboto"/>
                <a:sym typeface="Roboto"/>
              </a:rPr>
              <a:t>Ángulo de contacto</a:t>
            </a:r>
            <a:endParaRPr sz="2400"/>
          </a:p>
        </p:txBody>
      </p:sp>
      <p:sp>
        <p:nvSpPr>
          <p:cNvPr id="93" name="Google Shape;93;p17"/>
          <p:cNvSpPr txBox="1"/>
          <p:nvPr>
            <p:ph idx="2" type="body"/>
          </p:nvPr>
        </p:nvSpPr>
        <p:spPr>
          <a:xfrm>
            <a:off x="4411425" y="946525"/>
            <a:ext cx="4546800" cy="4022700"/>
          </a:xfrm>
          <a:prstGeom prst="rect">
            <a:avLst/>
          </a:prstGeom>
          <a:ln cap="flat" cmpd="sng" w="19050">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SzPts val="1100"/>
              <a:buFont typeface="Arial"/>
              <a:buNone/>
            </a:pPr>
            <a:r>
              <a:rPr b="1" lang="es" sz="2400">
                <a:solidFill>
                  <a:schemeClr val="dk1"/>
                </a:solidFill>
                <a:latin typeface="Roboto"/>
                <a:ea typeface="Roboto"/>
                <a:cs typeface="Roboto"/>
                <a:sym typeface="Roboto"/>
              </a:rPr>
              <a:t>Trabajo de adhesión</a:t>
            </a:r>
            <a:endParaRPr sz="2400"/>
          </a:p>
          <a:p>
            <a:pPr indent="0" lvl="0" marL="0" rtl="0" algn="l">
              <a:spcBef>
                <a:spcPts val="0"/>
              </a:spcBef>
              <a:spcAft>
                <a:spcPts val="1600"/>
              </a:spcAft>
              <a:buNone/>
            </a:pPr>
            <a:r>
              <a:t/>
            </a:r>
            <a:endParaRPr/>
          </a:p>
        </p:txBody>
      </p:sp>
      <p:pic>
        <p:nvPicPr>
          <p:cNvPr id="94" name="Google Shape;94;p17"/>
          <p:cNvPicPr preferRelativeResize="0"/>
          <p:nvPr/>
        </p:nvPicPr>
        <p:blipFill rotWithShape="1">
          <a:blip r:embed="rId3">
            <a:alphaModFix/>
          </a:blip>
          <a:srcRect b="7527" l="0" r="0" t="0"/>
          <a:stretch/>
        </p:blipFill>
        <p:spPr>
          <a:xfrm>
            <a:off x="599227" y="1538139"/>
            <a:ext cx="3312405" cy="3262200"/>
          </a:xfrm>
          <a:prstGeom prst="rect">
            <a:avLst/>
          </a:prstGeom>
          <a:noFill/>
          <a:ln>
            <a:noFill/>
          </a:ln>
        </p:spPr>
      </p:pic>
      <p:pic>
        <p:nvPicPr>
          <p:cNvPr id="95" name="Google Shape;95;p17"/>
          <p:cNvPicPr preferRelativeResize="0"/>
          <p:nvPr/>
        </p:nvPicPr>
        <p:blipFill rotWithShape="1">
          <a:blip r:embed="rId4">
            <a:alphaModFix/>
          </a:blip>
          <a:srcRect b="6346" l="0" r="13156" t="12813"/>
          <a:stretch/>
        </p:blipFill>
        <p:spPr>
          <a:xfrm>
            <a:off x="4554675" y="1682063"/>
            <a:ext cx="4260300" cy="297436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8"/>
          <p:cNvSpPr txBox="1"/>
          <p:nvPr>
            <p:ph type="title"/>
          </p:nvPr>
        </p:nvSpPr>
        <p:spPr>
          <a:xfrm>
            <a:off x="158400" y="101400"/>
            <a:ext cx="5283900" cy="118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600"/>
              <a:t>Interacción agua-grafeno:</a:t>
            </a:r>
            <a:endParaRPr sz="3600"/>
          </a:p>
          <a:p>
            <a:pPr indent="0" lvl="0" marL="0" rtl="0" algn="ctr">
              <a:spcBef>
                <a:spcPts val="0"/>
              </a:spcBef>
              <a:spcAft>
                <a:spcPts val="0"/>
              </a:spcAft>
              <a:buNone/>
            </a:pPr>
            <a:r>
              <a:rPr lang="es" sz="3600"/>
              <a:t>¿Qué sabemos?</a:t>
            </a:r>
            <a:endParaRPr sz="3600"/>
          </a:p>
        </p:txBody>
      </p:sp>
      <p:sp>
        <p:nvSpPr>
          <p:cNvPr id="101" name="Google Shape;101;p18"/>
          <p:cNvSpPr txBox="1"/>
          <p:nvPr>
            <p:ph idx="4294967295" type="subTitle"/>
          </p:nvPr>
        </p:nvSpPr>
        <p:spPr>
          <a:xfrm>
            <a:off x="205950" y="1385925"/>
            <a:ext cx="5033700" cy="3633900"/>
          </a:xfrm>
          <a:prstGeom prst="rect">
            <a:avLst/>
          </a:prstGeom>
          <a:ln cap="flat" cmpd="sng" w="19050">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rgbClr val="F3F3F3"/>
                </a:solidFill>
                <a:highlight>
                  <a:srgbClr val="134F5C"/>
                </a:highlight>
                <a:latin typeface="Arial"/>
                <a:ea typeface="Arial"/>
                <a:cs typeface="Arial"/>
                <a:sym typeface="Arial"/>
              </a:rPr>
              <a:t>Hume</a:t>
            </a:r>
            <a:r>
              <a:rPr b="1" lang="es">
                <a:solidFill>
                  <a:srgbClr val="F3F3F3"/>
                </a:solidFill>
                <a:highlight>
                  <a:srgbClr val="134F5C"/>
                </a:highlight>
                <a:latin typeface="Arial"/>
                <a:ea typeface="Arial"/>
                <a:cs typeface="Arial"/>
                <a:sym typeface="Arial"/>
              </a:rPr>
              <a:t>ctancia</a:t>
            </a:r>
            <a:r>
              <a:rPr b="1" lang="es" sz="1800">
                <a:solidFill>
                  <a:srgbClr val="F3F3F3"/>
                </a:solidFill>
                <a:highlight>
                  <a:srgbClr val="134F5C"/>
                </a:highlight>
                <a:latin typeface="Arial"/>
                <a:ea typeface="Arial"/>
                <a:cs typeface="Arial"/>
                <a:sym typeface="Arial"/>
              </a:rPr>
              <a:t> </a:t>
            </a:r>
            <a:r>
              <a:rPr b="1" lang="es" sz="1800">
                <a:solidFill>
                  <a:srgbClr val="F3F3F3"/>
                </a:solidFill>
                <a:highlight>
                  <a:srgbClr val="134F5C"/>
                </a:highlight>
                <a:latin typeface="Arial"/>
                <a:ea typeface="Arial"/>
                <a:cs typeface="Arial"/>
                <a:sym typeface="Arial"/>
              </a:rPr>
              <a:t>transparente:</a:t>
            </a:r>
            <a:r>
              <a:rPr lang="es" sz="1800">
                <a:solidFill>
                  <a:srgbClr val="F3F3F3"/>
                </a:solidFill>
                <a:highlight>
                  <a:srgbClr val="134F5C"/>
                </a:highlight>
                <a:latin typeface="Arial"/>
                <a:ea typeface="Arial"/>
                <a:cs typeface="Arial"/>
                <a:sym typeface="Arial"/>
              </a:rPr>
              <a:t> El recubrimiento de una sola capa de grafeno en los sustratos no cambia el ángulo de contacto del agua.</a:t>
            </a:r>
            <a:endParaRPr>
              <a:solidFill>
                <a:srgbClr val="F3F3F3"/>
              </a:solidFill>
              <a:highlight>
                <a:srgbClr val="134F5C"/>
              </a:highlight>
              <a:latin typeface="Arial"/>
              <a:ea typeface="Arial"/>
              <a:cs typeface="Arial"/>
              <a:sym typeface="Arial"/>
            </a:endParaRPr>
          </a:p>
          <a:p>
            <a:pPr indent="0" lvl="0" marL="0" rtl="0" algn="l">
              <a:spcBef>
                <a:spcPts val="0"/>
              </a:spcBef>
              <a:spcAft>
                <a:spcPts val="0"/>
              </a:spcAft>
              <a:buNone/>
            </a:pPr>
            <a:r>
              <a:t/>
            </a:r>
            <a:endParaRPr>
              <a:solidFill>
                <a:srgbClr val="F3F3F3"/>
              </a:solidFill>
              <a:highlight>
                <a:srgbClr val="134F5C"/>
              </a:highlight>
              <a:latin typeface="Arial"/>
              <a:ea typeface="Arial"/>
              <a:cs typeface="Arial"/>
              <a:sym typeface="Arial"/>
            </a:endParaRPr>
          </a:p>
          <a:p>
            <a:pPr indent="0" lvl="0" marL="0" rtl="0" algn="l">
              <a:spcBef>
                <a:spcPts val="1600"/>
              </a:spcBef>
              <a:spcAft>
                <a:spcPts val="1600"/>
              </a:spcAft>
              <a:buNone/>
            </a:pPr>
            <a:r>
              <a:t/>
            </a:r>
            <a:endParaRPr>
              <a:solidFill>
                <a:srgbClr val="F3F3F3"/>
              </a:solidFill>
              <a:highlight>
                <a:srgbClr val="134F5C"/>
              </a:highlight>
              <a:latin typeface="Arial"/>
              <a:ea typeface="Arial"/>
              <a:cs typeface="Arial"/>
              <a:sym typeface="Arial"/>
            </a:endParaRPr>
          </a:p>
        </p:txBody>
      </p:sp>
      <p:sp>
        <p:nvSpPr>
          <p:cNvPr id="102" name="Google Shape;102;p18"/>
          <p:cNvSpPr txBox="1"/>
          <p:nvPr/>
        </p:nvSpPr>
        <p:spPr>
          <a:xfrm>
            <a:off x="5442300" y="0"/>
            <a:ext cx="3701700" cy="51435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verage"/>
              <a:ea typeface="Average"/>
              <a:cs typeface="Average"/>
              <a:sym typeface="Average"/>
            </a:endParaRPr>
          </a:p>
        </p:txBody>
      </p:sp>
      <p:pic>
        <p:nvPicPr>
          <p:cNvPr id="103" name="Google Shape;103;p18"/>
          <p:cNvPicPr preferRelativeResize="0"/>
          <p:nvPr/>
        </p:nvPicPr>
        <p:blipFill rotWithShape="1">
          <a:blip r:embed="rId3">
            <a:alphaModFix/>
          </a:blip>
          <a:srcRect b="29952" l="0" r="0" t="0"/>
          <a:stretch/>
        </p:blipFill>
        <p:spPr>
          <a:xfrm>
            <a:off x="5615178" y="0"/>
            <a:ext cx="3355934" cy="5143500"/>
          </a:xfrm>
          <a:prstGeom prst="rect">
            <a:avLst/>
          </a:prstGeom>
          <a:noFill/>
          <a:ln>
            <a:noFill/>
          </a:ln>
        </p:spPr>
      </p:pic>
      <p:pic>
        <p:nvPicPr>
          <p:cNvPr id="104" name="Google Shape;104;p18"/>
          <p:cNvPicPr preferRelativeResize="0"/>
          <p:nvPr/>
        </p:nvPicPr>
        <p:blipFill rotWithShape="1">
          <a:blip r:embed="rId4">
            <a:alphaModFix/>
          </a:blip>
          <a:srcRect b="0" l="0" r="0" t="68459"/>
          <a:stretch/>
        </p:blipFill>
        <p:spPr>
          <a:xfrm>
            <a:off x="949225" y="2571747"/>
            <a:ext cx="3355925" cy="231605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135225" y="0"/>
            <a:ext cx="4073400" cy="120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sz="3000"/>
              <a:t>Interacción agua-grafeno: ¿Qué sabemos?</a:t>
            </a:r>
            <a:endParaRPr sz="3000"/>
          </a:p>
        </p:txBody>
      </p:sp>
      <p:pic>
        <p:nvPicPr>
          <p:cNvPr id="110" name="Google Shape;110;p19"/>
          <p:cNvPicPr preferRelativeResize="0"/>
          <p:nvPr/>
        </p:nvPicPr>
        <p:blipFill rotWithShape="1">
          <a:blip r:embed="rId3">
            <a:alphaModFix/>
          </a:blip>
          <a:srcRect b="32937" l="604" r="14252" t="18809"/>
          <a:stretch/>
        </p:blipFill>
        <p:spPr>
          <a:xfrm>
            <a:off x="210025" y="1200000"/>
            <a:ext cx="3754808" cy="3786051"/>
          </a:xfrm>
          <a:prstGeom prst="rect">
            <a:avLst/>
          </a:prstGeom>
          <a:noFill/>
          <a:ln>
            <a:noFill/>
          </a:ln>
        </p:spPr>
      </p:pic>
      <p:sp>
        <p:nvSpPr>
          <p:cNvPr id="111" name="Google Shape;111;p19"/>
          <p:cNvSpPr txBox="1"/>
          <p:nvPr/>
        </p:nvSpPr>
        <p:spPr>
          <a:xfrm>
            <a:off x="4969200" y="171750"/>
            <a:ext cx="3234900" cy="8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sz="3000">
                <a:solidFill>
                  <a:schemeClr val="dk1"/>
                </a:solidFill>
                <a:latin typeface="Oswald"/>
                <a:ea typeface="Oswald"/>
                <a:cs typeface="Oswald"/>
                <a:sym typeface="Oswald"/>
              </a:rPr>
              <a:t>Dinámica molecular:</a:t>
            </a:r>
            <a:endParaRPr>
              <a:latin typeface="Average"/>
              <a:ea typeface="Average"/>
              <a:cs typeface="Average"/>
              <a:sym typeface="Average"/>
            </a:endParaRPr>
          </a:p>
        </p:txBody>
      </p:sp>
      <p:sp>
        <p:nvSpPr>
          <p:cNvPr id="112" name="Google Shape;112;p19"/>
          <p:cNvSpPr txBox="1"/>
          <p:nvPr/>
        </p:nvSpPr>
        <p:spPr>
          <a:xfrm>
            <a:off x="4208625" y="878900"/>
            <a:ext cx="4732800" cy="4107300"/>
          </a:xfrm>
          <a:prstGeom prst="rect">
            <a:avLst/>
          </a:prstGeom>
          <a:noFill/>
          <a:ln cap="flat" cmpd="sng" w="19050">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F3F3F3"/>
                </a:solidFill>
                <a:highlight>
                  <a:srgbClr val="134F5C"/>
                </a:highlight>
              </a:rPr>
              <a:t>Los enlaces de  van der Waals y las interacciones electrostáticas entre los sustratos y el agua no están influenciados por una sola capa de grafeno depositado sobre un sustrato.</a:t>
            </a:r>
            <a:endParaRPr sz="1800">
              <a:solidFill>
                <a:srgbClr val="F3F3F3"/>
              </a:solidFill>
              <a:highlight>
                <a:srgbClr val="134F5C"/>
              </a:highlight>
            </a:endParaRPr>
          </a:p>
          <a:p>
            <a:pPr indent="0" lvl="0" marL="0" rtl="0" algn="l">
              <a:spcBef>
                <a:spcPts val="0"/>
              </a:spcBef>
              <a:spcAft>
                <a:spcPts val="0"/>
              </a:spcAft>
              <a:buNone/>
            </a:pPr>
            <a:r>
              <a:t/>
            </a:r>
            <a:endParaRPr>
              <a:latin typeface="Average"/>
              <a:ea typeface="Average"/>
              <a:cs typeface="Average"/>
              <a:sym typeface="Average"/>
            </a:endParaRPr>
          </a:p>
        </p:txBody>
      </p:sp>
      <p:pic>
        <p:nvPicPr>
          <p:cNvPr id="113" name="Google Shape;113;p19"/>
          <p:cNvPicPr preferRelativeResize="0"/>
          <p:nvPr/>
        </p:nvPicPr>
        <p:blipFill>
          <a:blip r:embed="rId4">
            <a:alphaModFix/>
          </a:blip>
          <a:stretch>
            <a:fillRect/>
          </a:stretch>
        </p:blipFill>
        <p:spPr>
          <a:xfrm>
            <a:off x="4359145" y="2571750"/>
            <a:ext cx="4455005" cy="2233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311700" y="257075"/>
            <a:ext cx="8520600" cy="8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4800">
                <a:solidFill>
                  <a:srgbClr val="FFFFFF"/>
                </a:solidFill>
                <a:latin typeface="Roboto"/>
                <a:ea typeface="Roboto"/>
                <a:cs typeface="Roboto"/>
                <a:sym typeface="Roboto"/>
              </a:rPr>
              <a:t>Desarrollo (limpieza).</a:t>
            </a:r>
            <a:endParaRPr b="1" sz="4800">
              <a:solidFill>
                <a:srgbClr val="FFFFFF"/>
              </a:solidFill>
              <a:latin typeface="Roboto"/>
              <a:ea typeface="Roboto"/>
              <a:cs typeface="Roboto"/>
              <a:sym typeface="Roboto"/>
            </a:endParaRPr>
          </a:p>
          <a:p>
            <a:pPr indent="0" lvl="0" marL="0" rtl="0" algn="l">
              <a:spcBef>
                <a:spcPts val="0"/>
              </a:spcBef>
              <a:spcAft>
                <a:spcPts val="0"/>
              </a:spcAft>
              <a:buNone/>
            </a:pPr>
            <a:r>
              <a:t/>
            </a:r>
            <a:endParaRPr/>
          </a:p>
        </p:txBody>
      </p:sp>
      <p:pic>
        <p:nvPicPr>
          <p:cNvPr id="119" name="Google Shape;119;p20"/>
          <p:cNvPicPr preferRelativeResize="0"/>
          <p:nvPr/>
        </p:nvPicPr>
        <p:blipFill>
          <a:blip r:embed="rId3">
            <a:alphaModFix/>
          </a:blip>
          <a:stretch>
            <a:fillRect/>
          </a:stretch>
        </p:blipFill>
        <p:spPr>
          <a:xfrm>
            <a:off x="4717525" y="1555200"/>
            <a:ext cx="3944748" cy="2958552"/>
          </a:xfrm>
          <a:prstGeom prst="rect">
            <a:avLst/>
          </a:prstGeom>
          <a:noFill/>
          <a:ln>
            <a:noFill/>
          </a:ln>
        </p:spPr>
      </p:pic>
      <p:pic>
        <p:nvPicPr>
          <p:cNvPr id="120" name="Google Shape;120;p20"/>
          <p:cNvPicPr preferRelativeResize="0"/>
          <p:nvPr/>
        </p:nvPicPr>
        <p:blipFill>
          <a:blip r:embed="rId4">
            <a:alphaModFix/>
          </a:blip>
          <a:stretch>
            <a:fillRect/>
          </a:stretch>
        </p:blipFill>
        <p:spPr>
          <a:xfrm>
            <a:off x="432550" y="1555206"/>
            <a:ext cx="3944748" cy="295855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311700" y="189925"/>
            <a:ext cx="8520600" cy="8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4800">
                <a:solidFill>
                  <a:srgbClr val="FFFFFF"/>
                </a:solidFill>
                <a:latin typeface="Roboto"/>
                <a:ea typeface="Roboto"/>
                <a:cs typeface="Roboto"/>
                <a:sym typeface="Roboto"/>
              </a:rPr>
              <a:t>Desarrollo (CVD).</a:t>
            </a:r>
            <a:endParaRPr b="1" sz="4800">
              <a:solidFill>
                <a:srgbClr val="FFFFFF"/>
              </a:solidFill>
              <a:latin typeface="Roboto"/>
              <a:ea typeface="Roboto"/>
              <a:cs typeface="Roboto"/>
              <a:sym typeface="Roboto"/>
            </a:endParaRPr>
          </a:p>
          <a:p>
            <a:pPr indent="0" lvl="0" marL="0" rtl="0" algn="l">
              <a:spcBef>
                <a:spcPts val="0"/>
              </a:spcBef>
              <a:spcAft>
                <a:spcPts val="0"/>
              </a:spcAft>
              <a:buNone/>
            </a:pPr>
            <a:r>
              <a:t/>
            </a:r>
            <a:endParaRPr/>
          </a:p>
        </p:txBody>
      </p:sp>
      <p:pic>
        <p:nvPicPr>
          <p:cNvPr id="126" name="Google Shape;126;p21"/>
          <p:cNvPicPr preferRelativeResize="0"/>
          <p:nvPr/>
        </p:nvPicPr>
        <p:blipFill>
          <a:blip r:embed="rId3">
            <a:alphaModFix/>
          </a:blip>
          <a:stretch>
            <a:fillRect/>
          </a:stretch>
        </p:blipFill>
        <p:spPr>
          <a:xfrm>
            <a:off x="420950" y="1222025"/>
            <a:ext cx="4574403" cy="3616676"/>
          </a:xfrm>
          <a:prstGeom prst="rect">
            <a:avLst/>
          </a:prstGeom>
          <a:noFill/>
          <a:ln>
            <a:noFill/>
          </a:ln>
        </p:spPr>
      </p:pic>
      <p:pic>
        <p:nvPicPr>
          <p:cNvPr id="127" name="Google Shape;127;p21"/>
          <p:cNvPicPr preferRelativeResize="0"/>
          <p:nvPr/>
        </p:nvPicPr>
        <p:blipFill>
          <a:blip r:embed="rId4">
            <a:alphaModFix/>
          </a:blip>
          <a:stretch>
            <a:fillRect/>
          </a:stretch>
        </p:blipFill>
        <p:spPr>
          <a:xfrm>
            <a:off x="5819101" y="1222025"/>
            <a:ext cx="2290971" cy="1718228"/>
          </a:xfrm>
          <a:prstGeom prst="rect">
            <a:avLst/>
          </a:prstGeom>
          <a:noFill/>
          <a:ln>
            <a:noFill/>
          </a:ln>
        </p:spPr>
      </p:pic>
      <p:pic>
        <p:nvPicPr>
          <p:cNvPr id="128" name="Google Shape;128;p21"/>
          <p:cNvPicPr preferRelativeResize="0"/>
          <p:nvPr/>
        </p:nvPicPr>
        <p:blipFill>
          <a:blip r:embed="rId5">
            <a:alphaModFix/>
          </a:blip>
          <a:stretch>
            <a:fillRect/>
          </a:stretch>
        </p:blipFill>
        <p:spPr>
          <a:xfrm>
            <a:off x="5819100" y="3228071"/>
            <a:ext cx="2290972" cy="161062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